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Hv1YSQoVANGDrx0/feE9ao1d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261E97-DD65-456F-94C1-2A7CB0185FA5}">
  <a:tblStyle styleId="{B2261E97-DD65-456F-94C1-2A7CB0185FA5}"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64"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5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 name="Google Shape;1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 name="Google Shape;1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8" name="Google Shape;1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 name="Google Shape;1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0" name="Google Shape;1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7" name="Google Shape;2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6" name="Google Shape;2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5" name="Google Shape;2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4" name="Google Shape;2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0" name="Google Shape;28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9" name="Google Shape;28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 name="Google Shape;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 name="Google Shape;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 name="Google Shape;1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8"/>
          <p:cNvSpPr txBox="1">
            <a:spLocks noGrp="1"/>
          </p:cNvSpPr>
          <p:nvPr>
            <p:ph type="ctrTitle"/>
          </p:nvPr>
        </p:nvSpPr>
        <p:spPr>
          <a:xfrm>
            <a:off x="1419224" y="2684859"/>
            <a:ext cx="9476539" cy="851950"/>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4000" b="1" i="0">
                <a:solidFill>
                  <a:schemeClr val="dk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1419223" y="3536809"/>
            <a:ext cx="9476540" cy="1752600"/>
          </a:xfrm>
          <a:prstGeom prst="rect">
            <a:avLst/>
          </a:prstGeom>
          <a:noFill/>
          <a:ln>
            <a:noFill/>
          </a:ln>
        </p:spPr>
        <p:txBody>
          <a:bodyPr spcFirstLastPara="1" wrap="square" lIns="0" tIns="0" rIns="0" bIns="0" anchor="t" anchorCtr="0">
            <a:normAutofit/>
          </a:bodyPr>
          <a:lstStyle>
            <a:lvl1pPr lvl="0" algn="l">
              <a:spcBef>
                <a:spcPts val="560"/>
              </a:spcBef>
              <a:spcAft>
                <a:spcPts val="0"/>
              </a:spcAft>
              <a:buClr>
                <a:srgbClr val="5087C7"/>
              </a:buClr>
              <a:buSzPts val="2800"/>
              <a:buNone/>
              <a:defRPr sz="2800" b="0" i="0">
                <a:solidFill>
                  <a:srgbClr val="5087C7"/>
                </a:solidFill>
                <a:latin typeface="Trebuchet MS"/>
                <a:ea typeface="Trebuchet MS"/>
                <a:cs typeface="Trebuchet MS"/>
                <a:sym typeface="Trebuchet MS"/>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49"/>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chemeClr val="dk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49"/>
          <p:cNvSpPr txBox="1">
            <a:spLocks noGrp="1"/>
          </p:cNvSpPr>
          <p:nvPr>
            <p:ph type="body" idx="1"/>
          </p:nvPr>
        </p:nvSpPr>
        <p:spPr>
          <a:xfrm>
            <a:off x="578443" y="1084662"/>
            <a:ext cx="11182552" cy="4550153"/>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Clr>
                <a:schemeClr val="dk1"/>
              </a:buClr>
              <a:buSzPts val="3200"/>
              <a:buChar char="•"/>
              <a:defRPr b="0" i="0">
                <a:solidFill>
                  <a:schemeClr val="dk1"/>
                </a:solidFill>
                <a:latin typeface="Trebuchet MS"/>
                <a:ea typeface="Trebuchet MS"/>
                <a:cs typeface="Trebuchet MS"/>
                <a:sym typeface="Trebuchet MS"/>
              </a:defRPr>
            </a:lvl1pPr>
            <a:lvl2pPr marL="914400" lvl="1" indent="-406400" algn="l">
              <a:spcBef>
                <a:spcPts val="560"/>
              </a:spcBef>
              <a:spcAft>
                <a:spcPts val="0"/>
              </a:spcAft>
              <a:buClr>
                <a:schemeClr val="dk1"/>
              </a:buClr>
              <a:buSzPts val="2800"/>
              <a:buChar char="–"/>
              <a:defRPr b="0" i="0">
                <a:solidFill>
                  <a:schemeClr val="dk1"/>
                </a:solidFill>
                <a:latin typeface="Trebuchet MS"/>
                <a:ea typeface="Trebuchet MS"/>
                <a:cs typeface="Trebuchet MS"/>
                <a:sym typeface="Trebuchet MS"/>
              </a:defRPr>
            </a:lvl2pPr>
            <a:lvl3pPr marL="1371600" lvl="2" indent="-381000" algn="l">
              <a:spcBef>
                <a:spcPts val="480"/>
              </a:spcBef>
              <a:spcAft>
                <a:spcPts val="0"/>
              </a:spcAft>
              <a:buClr>
                <a:schemeClr val="dk1"/>
              </a:buClr>
              <a:buSzPts val="2400"/>
              <a:buChar char="•"/>
              <a:defRPr b="0" i="0">
                <a:solidFill>
                  <a:schemeClr val="dk1"/>
                </a:solidFill>
                <a:latin typeface="Trebuchet MS"/>
                <a:ea typeface="Trebuchet MS"/>
                <a:cs typeface="Trebuchet MS"/>
                <a:sym typeface="Trebuchet MS"/>
              </a:defRPr>
            </a:lvl3pPr>
            <a:lvl4pPr marL="1828800" lvl="3" indent="-355600" algn="l">
              <a:spcBef>
                <a:spcPts val="400"/>
              </a:spcBef>
              <a:spcAft>
                <a:spcPts val="0"/>
              </a:spcAft>
              <a:buClr>
                <a:schemeClr val="dk1"/>
              </a:buClr>
              <a:buSzPts val="2000"/>
              <a:buChar char="–"/>
              <a:defRPr b="0" i="0">
                <a:solidFill>
                  <a:schemeClr val="dk1"/>
                </a:solidFill>
                <a:latin typeface="Trebuchet MS"/>
                <a:ea typeface="Trebuchet MS"/>
                <a:cs typeface="Trebuchet MS"/>
                <a:sym typeface="Trebuchet MS"/>
              </a:defRPr>
            </a:lvl4pPr>
            <a:lvl5pPr marL="2286000" lvl="4" indent="-355600" algn="l">
              <a:spcBef>
                <a:spcPts val="400"/>
              </a:spcBef>
              <a:spcAft>
                <a:spcPts val="0"/>
              </a:spcAft>
              <a:buClr>
                <a:schemeClr val="dk1"/>
              </a:buClr>
              <a:buSzPts val="2000"/>
              <a:buChar char="»"/>
              <a:defRPr b="0" i="0">
                <a:solidFill>
                  <a:schemeClr val="dk1"/>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rgbClr val="5087C7"/>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50"/>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0"/>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50"/>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50"/>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578443" y="274639"/>
            <a:ext cx="11169208"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rgbClr val="5087C7"/>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51"/>
          <p:cNvSpPr>
            <a:spLocks noGrp="1"/>
          </p:cNvSpPr>
          <p:nvPr>
            <p:ph type="pic" idx="2"/>
          </p:nvPr>
        </p:nvSpPr>
        <p:spPr>
          <a:xfrm>
            <a:off x="6269187" y="1104793"/>
            <a:ext cx="5478464" cy="4530023"/>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0" name="Google Shape;30;p51"/>
          <p:cNvSpPr txBox="1">
            <a:spLocks noGrp="1"/>
          </p:cNvSpPr>
          <p:nvPr>
            <p:ph type="body" idx="1"/>
          </p:nvPr>
        </p:nvSpPr>
        <p:spPr>
          <a:xfrm>
            <a:off x="578443" y="1104792"/>
            <a:ext cx="5417299"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51"/>
          <p:cNvSpPr txBox="1">
            <a:spLocks noGrp="1"/>
          </p:cNvSpPr>
          <p:nvPr>
            <p:ph type="body" idx="3"/>
          </p:nvPr>
        </p:nvSpPr>
        <p:spPr>
          <a:xfrm>
            <a:off x="578443" y="1744555"/>
            <a:ext cx="5417299" cy="389026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2"/>
        <p:cNvGrpSpPr/>
        <p:nvPr/>
      </p:nvGrpSpPr>
      <p:grpSpPr>
        <a:xfrm>
          <a:off x="0" y="0"/>
          <a:ext cx="0" cy="0"/>
          <a:chOff x="0" y="0"/>
          <a:chExt cx="0" cy="0"/>
        </a:xfrm>
      </p:grpSpPr>
      <p:sp>
        <p:nvSpPr>
          <p:cNvPr id="33" name="Google Shape;33;p52"/>
          <p:cNvSpPr/>
          <p:nvPr/>
        </p:nvSpPr>
        <p:spPr>
          <a:xfrm>
            <a:off x="609600" y="438150"/>
            <a:ext cx="10960100" cy="5957888"/>
          </a:xfrm>
          <a:prstGeom prst="roundRect">
            <a:avLst>
              <a:gd name="adj" fmla="val 2649"/>
            </a:avLst>
          </a:prstGeom>
          <a:solidFill>
            <a:schemeClr val="lt1">
              <a:alpha val="89803"/>
            </a:schemeClr>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34" name="Google Shape;34;p52"/>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53"/>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chemeClr val="dk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53"/>
          <p:cNvSpPr>
            <a:spLocks noGrp="1"/>
          </p:cNvSpPr>
          <p:nvPr>
            <p:ph type="pic" idx="2"/>
          </p:nvPr>
        </p:nvSpPr>
        <p:spPr>
          <a:xfrm>
            <a:off x="577851" y="1077913"/>
            <a:ext cx="11182349" cy="4589462"/>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1" name="Google Shape;11;p47"/>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4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google.co.uk/url?sa=i&amp;source=images&amp;cd=&amp;cad=rja&amp;docid=Io9WBmHS6h_-RM&amp;tbnid=psvgZcF4GsucHM:&amp;ved=0CAgQjRwwAA&amp;url=http://www.eastside.org.uk/about/&amp;ei=cj-rUdHGJ4aO7Ab63ICoBQ&amp;psig=AFQjCNFok2M0seEikwSUeBaWBWRtCRyXCA&amp;ust=137026379469035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ks2-pshe/health-and-wellbeing-pshce-subjects-key-stage-2/ks2-health-and-safe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dirty="0"/>
              <a:t>Brownie UMA ideas</a:t>
            </a:r>
            <a:endParaRPr dirty="0"/>
          </a:p>
        </p:txBody>
      </p:sp>
      <p:sp>
        <p:nvSpPr>
          <p:cNvPr id="2" name="Subtitle 1">
            <a:extLst>
              <a:ext uri="{FF2B5EF4-FFF2-40B4-BE49-F238E27FC236}">
                <a16:creationId xmlns:a16="http://schemas.microsoft.com/office/drawing/2014/main" id="{88C3676C-CABD-44C7-A83A-C04A9B266913}"/>
              </a:ext>
            </a:extLst>
          </p:cNvPr>
          <p:cNvSpPr>
            <a:spLocks noGrp="1"/>
          </p:cNvSpPr>
          <p:nvPr>
            <p:ph type="subTitle" idx="1"/>
          </p:nvPr>
        </p:nvSpPr>
        <p:spPr/>
        <p:txBody>
          <a:bodyPr/>
          <a:lstStyle/>
          <a:p>
            <a:r>
              <a:rPr lang="en-GB" dirty="0"/>
              <a:t>The resources you need – pen and paper!</a:t>
            </a:r>
          </a:p>
        </p:txBody>
      </p:sp>
      <p:pic>
        <p:nvPicPr>
          <p:cNvPr id="43" name="Google Shape;43;p1"/>
          <p:cNvPicPr preferRelativeResize="0"/>
          <p:nvPr/>
        </p:nvPicPr>
        <p:blipFill rotWithShape="1">
          <a:blip r:embed="rId3">
            <a:alphaModFix/>
          </a:blip>
          <a:srcRect/>
          <a:stretch/>
        </p:blipFill>
        <p:spPr>
          <a:xfrm>
            <a:off x="1082675" y="463550"/>
            <a:ext cx="2168525" cy="1400175"/>
          </a:xfrm>
          <a:prstGeom prst="rect">
            <a:avLst/>
          </a:prstGeom>
          <a:noFill/>
          <a:ln>
            <a:noFill/>
          </a:ln>
        </p:spPr>
      </p:pic>
      <p:pic>
        <p:nvPicPr>
          <p:cNvPr id="44" name="Google Shape;44;p1">
            <a:hlinkClick r:id="rId4"/>
          </p:cNvPr>
          <p:cNvPicPr preferRelativeResize="0"/>
          <p:nvPr/>
        </p:nvPicPr>
        <p:blipFill rotWithShape="1">
          <a:blip r:embed="rId5">
            <a:alphaModFix/>
          </a:blip>
          <a:srcRect/>
          <a:stretch/>
        </p:blipFill>
        <p:spPr>
          <a:xfrm>
            <a:off x="8940800" y="465138"/>
            <a:ext cx="2466975" cy="11890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0"/>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en-GB">
                <a:solidFill>
                  <a:schemeClr val="dk2"/>
                </a:solidFill>
                <a:latin typeface="Source Sans Pro"/>
                <a:ea typeface="Source Sans Pro"/>
                <a:cs typeface="Source Sans Pro"/>
                <a:sym typeface="Source Sans Pro"/>
              </a:rPr>
              <a:t>How to use a fire extinguisher:</a:t>
            </a:r>
            <a:br>
              <a:rPr lang="en-GB" b="0">
                <a:solidFill>
                  <a:srgbClr val="656E7F"/>
                </a:solidFill>
                <a:latin typeface="Source Sans Pro"/>
                <a:ea typeface="Source Sans Pro"/>
                <a:cs typeface="Source Sans Pro"/>
                <a:sym typeface="Source Sans Pro"/>
              </a:rPr>
            </a:br>
            <a:endParaRPr/>
          </a:p>
        </p:txBody>
      </p:sp>
      <p:sp>
        <p:nvSpPr>
          <p:cNvPr id="120" name="Google Shape;120;p10"/>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Remember PASS</a:t>
            </a:r>
            <a:endParaRPr/>
          </a:p>
        </p:txBody>
      </p:sp>
      <p:sp>
        <p:nvSpPr>
          <p:cNvPr id="121" name="Google Shape;121;p10"/>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Font typeface="Arial"/>
              <a:buChar char="•"/>
            </a:pPr>
            <a:r>
              <a:rPr lang="en-GB" b="0" i="0">
                <a:latin typeface="Arial"/>
                <a:ea typeface="Arial"/>
                <a:cs typeface="Arial"/>
                <a:sym typeface="Arial"/>
              </a:rPr>
              <a:t>P- pull the pin and hold the fire extinguisher with the nozzle away from you</a:t>
            </a:r>
            <a:endParaRPr/>
          </a:p>
          <a:p>
            <a:pPr marL="342900" lvl="0" indent="-342900" algn="l" rtl="0">
              <a:spcBef>
                <a:spcPts val="480"/>
              </a:spcBef>
              <a:spcAft>
                <a:spcPts val="0"/>
              </a:spcAft>
              <a:buClr>
                <a:schemeClr val="dk1"/>
              </a:buClr>
              <a:buSzPts val="2400"/>
              <a:buFont typeface="Arial"/>
              <a:buChar char="•"/>
            </a:pPr>
            <a:r>
              <a:rPr lang="en-GB" b="0" i="0">
                <a:latin typeface="Arial"/>
                <a:ea typeface="Arial"/>
                <a:cs typeface="Arial"/>
                <a:sym typeface="Arial"/>
              </a:rPr>
              <a:t>A- aim low</a:t>
            </a:r>
            <a:endParaRPr/>
          </a:p>
          <a:p>
            <a:pPr marL="342900" lvl="0" indent="-342900" algn="l" rtl="0">
              <a:spcBef>
                <a:spcPts val="480"/>
              </a:spcBef>
              <a:spcAft>
                <a:spcPts val="0"/>
              </a:spcAft>
              <a:buClr>
                <a:schemeClr val="dk1"/>
              </a:buClr>
              <a:buSzPts val="2400"/>
              <a:buFont typeface="Arial"/>
              <a:buChar char="•"/>
            </a:pPr>
            <a:r>
              <a:rPr lang="en-GB" b="0" i="0">
                <a:latin typeface="Arial"/>
                <a:ea typeface="Arial"/>
                <a:cs typeface="Arial"/>
                <a:sym typeface="Arial"/>
              </a:rPr>
              <a:t>S- squeeze the lever slowly and evenly</a:t>
            </a:r>
            <a:endParaRPr/>
          </a:p>
          <a:p>
            <a:pPr marL="342900" lvl="0" indent="-342900" algn="l" rtl="0">
              <a:spcBef>
                <a:spcPts val="480"/>
              </a:spcBef>
              <a:spcAft>
                <a:spcPts val="0"/>
              </a:spcAft>
              <a:buClr>
                <a:schemeClr val="dk1"/>
              </a:buClr>
              <a:buSzPts val="2400"/>
              <a:buFont typeface="Arial"/>
              <a:buChar char="•"/>
            </a:pPr>
            <a:r>
              <a:rPr lang="en-GB" b="0" i="0">
                <a:latin typeface="Arial"/>
                <a:ea typeface="Arial"/>
                <a:cs typeface="Arial"/>
                <a:sym typeface="Arial"/>
              </a:rPr>
              <a:t>S- sweep the nozzle side to side</a:t>
            </a:r>
            <a:endParaRPr/>
          </a:p>
          <a:p>
            <a:pPr marL="342900" lvl="0" indent="-190500" algn="l" rtl="0">
              <a:spcBef>
                <a:spcPts val="480"/>
              </a:spcBef>
              <a:spcAft>
                <a:spcPts val="0"/>
              </a:spcAft>
              <a:buClr>
                <a:schemeClr val="dk1"/>
              </a:buClr>
              <a:buSzPts val="2400"/>
              <a:buNone/>
            </a:pPr>
            <a:endParaRPr/>
          </a:p>
        </p:txBody>
      </p:sp>
      <p:pic>
        <p:nvPicPr>
          <p:cNvPr id="122" name="Google Shape;122;p10"/>
          <p:cNvPicPr preferRelativeResize="0"/>
          <p:nvPr/>
        </p:nvPicPr>
        <p:blipFill rotWithShape="1">
          <a:blip r:embed="rId3">
            <a:alphaModFix/>
          </a:blip>
          <a:srcRect/>
          <a:stretch/>
        </p:blipFill>
        <p:spPr>
          <a:xfrm>
            <a:off x="180597" y="1753206"/>
            <a:ext cx="5915403" cy="25672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1"/>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None/>
            </a:pPr>
            <a:r>
              <a:rPr lang="en-GB" sz="3100"/>
              <a:t>What should you do if your clothes catch fire? </a:t>
            </a:r>
            <a:endParaRPr/>
          </a:p>
        </p:txBody>
      </p:sp>
      <p:pic>
        <p:nvPicPr>
          <p:cNvPr id="128" name="Google Shape;128;p11" descr="Image result for stop drop roll"/>
          <p:cNvPicPr preferRelativeResize="0">
            <a:picLocks noGrp="1"/>
          </p:cNvPicPr>
          <p:nvPr>
            <p:ph type="body" idx="2"/>
          </p:nvPr>
        </p:nvPicPr>
        <p:blipFill rotWithShape="1">
          <a:blip r:embed="rId3">
            <a:alphaModFix/>
          </a:blip>
          <a:srcRect/>
          <a:stretch/>
        </p:blipFill>
        <p:spPr>
          <a:xfrm>
            <a:off x="476645" y="1060950"/>
            <a:ext cx="4214417" cy="3942980"/>
          </a:xfrm>
          <a:prstGeom prst="rect">
            <a:avLst/>
          </a:prstGeom>
          <a:solidFill>
            <a:srgbClr val="FFFFFF"/>
          </a:solidFill>
          <a:ln>
            <a:noFill/>
          </a:ln>
        </p:spPr>
      </p:pic>
      <p:sp>
        <p:nvSpPr>
          <p:cNvPr id="129" name="Google Shape;129;p11"/>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STOP, DROP AND ROLL</a:t>
            </a:r>
            <a:endParaRPr/>
          </a:p>
        </p:txBody>
      </p:sp>
      <p:sp>
        <p:nvSpPr>
          <p:cNvPr id="130" name="Google Shape;130;p11"/>
          <p:cNvSpPr txBox="1">
            <a:spLocks noGrp="1"/>
          </p:cNvSpPr>
          <p:nvPr>
            <p:ph type="body" idx="4"/>
          </p:nvPr>
        </p:nvSpPr>
        <p:spPr>
          <a:xfrm>
            <a:off x="5120640" y="1744145"/>
            <a:ext cx="6836898" cy="443157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lt2"/>
              </a:buClr>
              <a:buSzPct val="100000"/>
              <a:buNone/>
            </a:pPr>
            <a:r>
              <a:rPr lang="en-GB">
                <a:solidFill>
                  <a:schemeClr val="lt2"/>
                </a:solidFill>
              </a:rPr>
              <a:t>STOP </a:t>
            </a:r>
            <a:r>
              <a:rPr lang="en-GB"/>
              <a:t>The fire victim must stop still. </a:t>
            </a:r>
            <a:endParaRPr/>
          </a:p>
          <a:p>
            <a:pPr marL="0" lvl="0" indent="0" algn="l" rtl="0">
              <a:spcBef>
                <a:spcPts val="444"/>
              </a:spcBef>
              <a:spcAft>
                <a:spcPts val="0"/>
              </a:spcAft>
              <a:buClr>
                <a:schemeClr val="dk1"/>
              </a:buClr>
              <a:buSzPct val="100000"/>
              <a:buNone/>
            </a:pPr>
            <a:endParaRPr/>
          </a:p>
          <a:p>
            <a:pPr marL="0" lvl="0" indent="0" algn="l" rtl="0">
              <a:spcBef>
                <a:spcPts val="444"/>
              </a:spcBef>
              <a:spcAft>
                <a:spcPts val="0"/>
              </a:spcAft>
              <a:buClr>
                <a:schemeClr val="lt2"/>
              </a:buClr>
              <a:buSzPct val="100000"/>
              <a:buNone/>
            </a:pPr>
            <a:r>
              <a:rPr lang="en-GB">
                <a:solidFill>
                  <a:schemeClr val="lt2"/>
                </a:solidFill>
              </a:rPr>
              <a:t>DROP</a:t>
            </a:r>
            <a:r>
              <a:rPr lang="en-GB"/>
              <a:t> The fire victim must ‘drop’ to the ground, lying down if possible, covering their face with their hands to avoid facial injury. </a:t>
            </a:r>
            <a:endParaRPr/>
          </a:p>
          <a:p>
            <a:pPr marL="0" lvl="0" indent="0" algn="l" rtl="0">
              <a:spcBef>
                <a:spcPts val="444"/>
              </a:spcBef>
              <a:spcAft>
                <a:spcPts val="0"/>
              </a:spcAft>
              <a:buClr>
                <a:schemeClr val="dk1"/>
              </a:buClr>
              <a:buSzPct val="100000"/>
              <a:buNone/>
            </a:pPr>
            <a:endParaRPr/>
          </a:p>
          <a:p>
            <a:pPr marL="0" lvl="0" indent="0" algn="l" rtl="0">
              <a:spcBef>
                <a:spcPts val="444"/>
              </a:spcBef>
              <a:spcAft>
                <a:spcPts val="0"/>
              </a:spcAft>
              <a:buClr>
                <a:schemeClr val="lt2"/>
              </a:buClr>
              <a:buSzPct val="100000"/>
              <a:buNone/>
            </a:pPr>
            <a:r>
              <a:rPr lang="en-GB">
                <a:solidFill>
                  <a:schemeClr val="lt2"/>
                </a:solidFill>
              </a:rPr>
              <a:t>ROLL</a:t>
            </a:r>
            <a:r>
              <a:rPr lang="en-GB"/>
              <a:t> The fire victim must roll on the ground repeatedly in order to extinguish the fire by depriving it of oxygen. </a:t>
            </a:r>
            <a:endParaRPr/>
          </a:p>
          <a:p>
            <a:pPr marL="0" lvl="0" indent="0" algn="l" rtl="0">
              <a:spcBef>
                <a:spcPts val="444"/>
              </a:spcBef>
              <a:spcAft>
                <a:spcPts val="0"/>
              </a:spcAft>
              <a:buClr>
                <a:schemeClr val="dk1"/>
              </a:buClr>
              <a:buSzPct val="100000"/>
              <a:buNone/>
            </a:pPr>
            <a:endParaRPr/>
          </a:p>
          <a:p>
            <a:pPr marL="0" lvl="0" indent="0" algn="l" rtl="0">
              <a:spcBef>
                <a:spcPts val="444"/>
              </a:spcBef>
              <a:spcAft>
                <a:spcPts val="0"/>
              </a:spcAft>
              <a:buClr>
                <a:schemeClr val="dk1"/>
              </a:buClr>
              <a:buSzPct val="100000"/>
              <a:buNone/>
            </a:pPr>
            <a:r>
              <a:rPr lang="en-GB"/>
              <a:t>If the victim is on a rug or one is nearby, they can roll the rug around themselves to further extinguish the flame. If a fire blanket is at hand, that is also a good way to extinguisher the fire.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2"/>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Cluck cluck goal UMA – Be well </a:t>
            </a:r>
            <a:endParaRPr/>
          </a:p>
        </p:txBody>
      </p:sp>
      <p:sp>
        <p:nvSpPr>
          <p:cNvPr id="136" name="Google Shape;136;p12"/>
          <p:cNvSpPr txBox="1">
            <a:spLocks noGrp="1"/>
          </p:cNvSpPr>
          <p:nvPr>
            <p:ph type="body" idx="1"/>
          </p:nvPr>
        </p:nvSpPr>
        <p:spPr>
          <a:xfrm>
            <a:off x="578443" y="1084662"/>
            <a:ext cx="3529323" cy="455015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3200"/>
              <a:buChar char="•"/>
            </a:pPr>
            <a:r>
              <a:rPr lang="en-GB"/>
              <a:t>How fast can you react in this game……</a:t>
            </a:r>
            <a:endParaRPr/>
          </a:p>
          <a:p>
            <a:pPr marL="342900" lvl="0" indent="-342900" algn="l" rtl="0">
              <a:spcBef>
                <a:spcPts val="640"/>
              </a:spcBef>
              <a:spcAft>
                <a:spcPts val="0"/>
              </a:spcAft>
              <a:buClr>
                <a:schemeClr val="dk1"/>
              </a:buClr>
              <a:buSzPts val="3200"/>
              <a:buChar char="•"/>
            </a:pPr>
            <a:r>
              <a:rPr lang="en-GB"/>
              <a:t>Egg </a:t>
            </a:r>
            <a:endParaRPr/>
          </a:p>
          <a:p>
            <a:pPr marL="342900" lvl="0" indent="-342900" algn="l" rtl="0">
              <a:spcBef>
                <a:spcPts val="640"/>
              </a:spcBef>
              <a:spcAft>
                <a:spcPts val="0"/>
              </a:spcAft>
              <a:buClr>
                <a:schemeClr val="dk1"/>
              </a:buClr>
              <a:buSzPts val="3200"/>
              <a:buChar char="•"/>
            </a:pPr>
            <a:r>
              <a:rPr lang="en-GB"/>
              <a:t>Chicken</a:t>
            </a:r>
            <a:endParaRPr/>
          </a:p>
          <a:p>
            <a:pPr marL="342900" lvl="0" indent="-342900" algn="l" rtl="0">
              <a:spcBef>
                <a:spcPts val="640"/>
              </a:spcBef>
              <a:spcAft>
                <a:spcPts val="0"/>
              </a:spcAft>
              <a:buClr>
                <a:schemeClr val="dk1"/>
              </a:buClr>
              <a:buSzPts val="3200"/>
              <a:buChar char="•"/>
            </a:pPr>
            <a:r>
              <a:rPr lang="en-GB"/>
              <a:t>Flamingo </a:t>
            </a:r>
            <a:endParaRPr/>
          </a:p>
          <a:p>
            <a:pPr marL="342900" lvl="0" indent="-342900" algn="l" rtl="0">
              <a:spcBef>
                <a:spcPts val="640"/>
              </a:spcBef>
              <a:spcAft>
                <a:spcPts val="0"/>
              </a:spcAft>
              <a:buClr>
                <a:schemeClr val="dk1"/>
              </a:buClr>
              <a:buSzPts val="3200"/>
              <a:buChar char="•"/>
            </a:pPr>
            <a:r>
              <a:rPr lang="en-GB"/>
              <a:t>Eagle</a:t>
            </a:r>
            <a:endParaRPr/>
          </a:p>
          <a:p>
            <a:pPr marL="342900" lvl="0" indent="-139700" algn="l" rtl="0">
              <a:spcBef>
                <a:spcPts val="640"/>
              </a:spcBef>
              <a:spcAft>
                <a:spcPts val="0"/>
              </a:spcAft>
              <a:buClr>
                <a:schemeClr val="dk1"/>
              </a:buClr>
              <a:buSzPts val="3200"/>
              <a:buNone/>
            </a:pPr>
            <a:endParaRPr/>
          </a:p>
        </p:txBody>
      </p:sp>
      <p:pic>
        <p:nvPicPr>
          <p:cNvPr id="137" name="Google Shape;137;p12" descr="Diagram&#10;&#10;Description automatically generated"/>
          <p:cNvPicPr preferRelativeResize="0"/>
          <p:nvPr/>
        </p:nvPicPr>
        <p:blipFill rotWithShape="1">
          <a:blip r:embed="rId3">
            <a:alphaModFix/>
          </a:blip>
          <a:srcRect r="15077"/>
          <a:stretch/>
        </p:blipFill>
        <p:spPr>
          <a:xfrm rot="5400000">
            <a:off x="6586722" y="614902"/>
            <a:ext cx="582402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3"/>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en-GB"/>
              <a:t>UMA Start with a bang - How the universe began</a:t>
            </a:r>
            <a:br>
              <a:rPr lang="en-GB"/>
            </a:br>
            <a:endParaRPr/>
          </a:p>
        </p:txBody>
      </p:sp>
      <p:sp>
        <p:nvSpPr>
          <p:cNvPr id="143" name="Google Shape;143;p13"/>
          <p:cNvSpPr txBox="1">
            <a:spLocks noGrp="1"/>
          </p:cNvSpPr>
          <p:nvPr>
            <p:ph type="body" idx="1"/>
          </p:nvPr>
        </p:nvSpPr>
        <p:spPr>
          <a:xfrm>
            <a:off x="504724" y="843273"/>
            <a:ext cx="11182552" cy="5126206"/>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3200"/>
              <a:buChar char="•"/>
            </a:pPr>
            <a:r>
              <a:rPr lang="en-GB"/>
              <a:t>Do the </a:t>
            </a:r>
            <a:r>
              <a:rPr lang="en-GB">
                <a:solidFill>
                  <a:schemeClr val="lt2"/>
                </a:solidFill>
              </a:rPr>
              <a:t>biggest jump </a:t>
            </a:r>
            <a:r>
              <a:rPr lang="en-GB"/>
              <a:t>you can to show how the universe started with a big bang.</a:t>
            </a:r>
            <a:endParaRPr/>
          </a:p>
          <a:p>
            <a:pPr marL="342900" lvl="0" indent="-342900" algn="l" rtl="0">
              <a:spcBef>
                <a:spcPts val="640"/>
              </a:spcBef>
              <a:spcAft>
                <a:spcPts val="0"/>
              </a:spcAft>
              <a:buClr>
                <a:schemeClr val="dk1"/>
              </a:buClr>
              <a:buSzPts val="3200"/>
              <a:buChar char="•"/>
            </a:pPr>
            <a:r>
              <a:rPr lang="en-GB"/>
              <a:t>That was a huge explosion that created the universe 14 billion years ago.</a:t>
            </a:r>
            <a:endParaRPr/>
          </a:p>
          <a:p>
            <a:pPr marL="342900" lvl="0" indent="-342900" algn="l" rtl="0">
              <a:spcBef>
                <a:spcPts val="640"/>
              </a:spcBef>
              <a:spcAft>
                <a:spcPts val="0"/>
              </a:spcAft>
              <a:buClr>
                <a:schemeClr val="dk1"/>
              </a:buClr>
              <a:buSzPts val="3200"/>
              <a:buChar char="•"/>
            </a:pPr>
            <a:r>
              <a:rPr lang="en-GB"/>
              <a:t>The explosion caused everything to move outwards and get bigger – </a:t>
            </a:r>
            <a:r>
              <a:rPr lang="en-GB">
                <a:solidFill>
                  <a:schemeClr val="lt2"/>
                </a:solidFill>
              </a:rPr>
              <a:t>make it bigger by jumping backwards  - do it in all directions if you can.  </a:t>
            </a:r>
            <a:endParaRPr/>
          </a:p>
          <a:p>
            <a:pPr marL="342900" lvl="0" indent="-342900" algn="l" rtl="0">
              <a:spcBef>
                <a:spcPts val="640"/>
              </a:spcBef>
              <a:spcAft>
                <a:spcPts val="0"/>
              </a:spcAft>
              <a:buClr>
                <a:schemeClr val="dk1"/>
              </a:buClr>
              <a:buSzPts val="3200"/>
              <a:buChar char="•"/>
            </a:pPr>
            <a:r>
              <a:rPr lang="en-GB"/>
              <a:t>Then 300,000 years after the big bang the first atoms formed. </a:t>
            </a:r>
            <a:r>
              <a:rPr lang="en-GB">
                <a:solidFill>
                  <a:schemeClr val="lt2"/>
                </a:solidFill>
              </a:rPr>
              <a:t>Atoms are tiny particles so curl up as small as you can and roll around.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4"/>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en-GB"/>
              <a:t>UMA Start with a bang - How the universe began continued</a:t>
            </a:r>
            <a:endParaRPr/>
          </a:p>
        </p:txBody>
      </p:sp>
      <p:sp>
        <p:nvSpPr>
          <p:cNvPr id="149" name="Google Shape;149;p14"/>
          <p:cNvSpPr txBox="1">
            <a:spLocks noGrp="1"/>
          </p:cNvSpPr>
          <p:nvPr>
            <p:ph type="body" idx="1"/>
          </p:nvPr>
        </p:nvSpPr>
        <p:spPr>
          <a:xfrm>
            <a:off x="578443" y="1084662"/>
            <a:ext cx="11182552" cy="4953829"/>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3200"/>
              <a:buChar char="•"/>
            </a:pPr>
            <a:r>
              <a:rPr lang="en-GB"/>
              <a:t>Now </a:t>
            </a:r>
            <a:r>
              <a:rPr lang="en-GB">
                <a:solidFill>
                  <a:schemeClr val="lt2"/>
                </a:solidFill>
              </a:rPr>
              <a:t>hop a few steps away </a:t>
            </a:r>
            <a:r>
              <a:rPr lang="en-GB"/>
              <a:t>from the middle of your space as 600 million years have passed since the big bang and the universe is even bigger.</a:t>
            </a:r>
            <a:endParaRPr/>
          </a:p>
          <a:p>
            <a:pPr marL="342900" lvl="0" indent="-342900" algn="l" rtl="0">
              <a:spcBef>
                <a:spcPts val="640"/>
              </a:spcBef>
              <a:spcAft>
                <a:spcPts val="0"/>
              </a:spcAft>
              <a:buClr>
                <a:schemeClr val="dk1"/>
              </a:buClr>
              <a:buSzPts val="3200"/>
              <a:buChar char="•"/>
            </a:pPr>
            <a:r>
              <a:rPr lang="en-GB"/>
              <a:t>Galaxies (group of stars)  start to form – </a:t>
            </a:r>
            <a:r>
              <a:rPr lang="en-GB">
                <a:solidFill>
                  <a:schemeClr val="lt2"/>
                </a:solidFill>
              </a:rPr>
              <a:t>spin on the spot like you are a galaxy.</a:t>
            </a:r>
            <a:endParaRPr/>
          </a:p>
          <a:p>
            <a:pPr marL="342900" lvl="0" indent="-342900" algn="l" rtl="0">
              <a:spcBef>
                <a:spcPts val="640"/>
              </a:spcBef>
              <a:spcAft>
                <a:spcPts val="0"/>
              </a:spcAft>
              <a:buClr>
                <a:schemeClr val="lt2"/>
              </a:buClr>
              <a:buSzPts val="3200"/>
              <a:buChar char="•"/>
            </a:pPr>
            <a:r>
              <a:rPr lang="en-GB">
                <a:solidFill>
                  <a:schemeClr val="lt2"/>
                </a:solidFill>
              </a:rPr>
              <a:t>Take a giant step – </a:t>
            </a:r>
            <a:r>
              <a:rPr lang="en-GB"/>
              <a:t>nine billion years after the big bang the sun has formed.</a:t>
            </a:r>
            <a:endParaRPr/>
          </a:p>
          <a:p>
            <a:pPr marL="342900" lvl="0" indent="-342900" algn="l" rtl="0">
              <a:spcBef>
                <a:spcPts val="640"/>
              </a:spcBef>
              <a:spcAft>
                <a:spcPts val="0"/>
              </a:spcAft>
              <a:buClr>
                <a:schemeClr val="dk1"/>
              </a:buClr>
              <a:buSzPts val="3200"/>
              <a:buChar char="•"/>
            </a:pPr>
            <a:r>
              <a:rPr lang="en-GB"/>
              <a:t>It’s getting hot – </a:t>
            </a:r>
            <a:r>
              <a:rPr lang="en-GB">
                <a:solidFill>
                  <a:schemeClr val="lt2"/>
                </a:solidFill>
              </a:rPr>
              <a:t>act out getting hot. </a:t>
            </a:r>
            <a:endParaRPr/>
          </a:p>
          <a:p>
            <a:pPr marL="342900" lvl="0" indent="-342900" algn="l" rtl="0">
              <a:spcBef>
                <a:spcPts val="640"/>
              </a:spcBef>
              <a:spcAft>
                <a:spcPts val="0"/>
              </a:spcAft>
              <a:buClr>
                <a:schemeClr val="lt2"/>
              </a:buClr>
              <a:buSzPts val="3200"/>
              <a:buChar char="•"/>
            </a:pPr>
            <a:r>
              <a:rPr lang="en-GB">
                <a:solidFill>
                  <a:schemeClr val="lt2"/>
                </a:solidFill>
              </a:rPr>
              <a:t>Take another leap </a:t>
            </a:r>
            <a:r>
              <a:rPr lang="en-GB"/>
              <a:t>as the planets are being formed.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578443" y="274639"/>
            <a:ext cx="11182552" cy="810023"/>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en-GB"/>
              <a:t>Lets act the planets - what action can we do for each one?</a:t>
            </a:r>
            <a:endParaRPr/>
          </a:p>
        </p:txBody>
      </p:sp>
      <p:pic>
        <p:nvPicPr>
          <p:cNvPr id="155" name="Google Shape;155;p15" descr="Order of the Planets - Cale Academy"/>
          <p:cNvPicPr preferRelativeResize="0">
            <a:picLocks noGrp="1"/>
          </p:cNvPicPr>
          <p:nvPr>
            <p:ph type="body" idx="1"/>
          </p:nvPr>
        </p:nvPicPr>
        <p:blipFill rotWithShape="1">
          <a:blip r:embed="rId3">
            <a:alphaModFix/>
          </a:blip>
          <a:srcRect/>
          <a:stretch/>
        </p:blipFill>
        <p:spPr>
          <a:xfrm>
            <a:off x="504724" y="906613"/>
            <a:ext cx="11182552" cy="44132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And finally we need  </a:t>
            </a:r>
            <a:endParaRPr/>
          </a:p>
        </p:txBody>
      </p:sp>
      <p:sp>
        <p:nvSpPr>
          <p:cNvPr id="161" name="Google Shape;161;p16"/>
          <p:cNvSpPr txBox="1">
            <a:spLocks noGrp="1"/>
          </p:cNvSpPr>
          <p:nvPr>
            <p:ph type="body" idx="1"/>
          </p:nvPr>
        </p:nvSpPr>
        <p:spPr>
          <a:xfrm>
            <a:off x="578443" y="1084662"/>
            <a:ext cx="11182552" cy="455015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3200"/>
              <a:buChar char="•"/>
            </a:pPr>
            <a:r>
              <a:rPr lang="en-GB"/>
              <a:t>Moon – </a:t>
            </a:r>
            <a:r>
              <a:rPr lang="en-GB">
                <a:solidFill>
                  <a:schemeClr val="lt2"/>
                </a:solidFill>
              </a:rPr>
              <a:t>make the biggest circle you can </a:t>
            </a:r>
            <a:endParaRPr/>
          </a:p>
          <a:p>
            <a:pPr marL="342900" lvl="0" indent="-342900" algn="l" rtl="0">
              <a:spcBef>
                <a:spcPts val="640"/>
              </a:spcBef>
              <a:spcAft>
                <a:spcPts val="0"/>
              </a:spcAft>
              <a:buClr>
                <a:schemeClr val="dk1"/>
              </a:buClr>
              <a:buSzPts val="3200"/>
              <a:buChar char="•"/>
            </a:pPr>
            <a:r>
              <a:rPr lang="en-GB"/>
              <a:t>Comet – they spin round the sun and are made of frozen gas, rock and dust – </a:t>
            </a:r>
            <a:r>
              <a:rPr lang="en-GB">
                <a:solidFill>
                  <a:schemeClr val="lt2"/>
                </a:solidFill>
              </a:rPr>
              <a:t>make yourself into a unusual shape and spin around </a:t>
            </a:r>
            <a:endParaRPr/>
          </a:p>
          <a:p>
            <a:pPr marL="342900" lvl="0" indent="-342900" algn="l" rtl="0">
              <a:spcBef>
                <a:spcPts val="640"/>
              </a:spcBef>
              <a:spcAft>
                <a:spcPts val="0"/>
              </a:spcAft>
              <a:buClr>
                <a:schemeClr val="dk1"/>
              </a:buClr>
              <a:buSzPts val="3200"/>
              <a:buChar char="•"/>
            </a:pPr>
            <a:r>
              <a:rPr lang="en-GB"/>
              <a:t>Asteroid – small rocks than spin around the sun – </a:t>
            </a:r>
            <a:r>
              <a:rPr lang="en-GB">
                <a:solidFill>
                  <a:schemeClr val="lt2"/>
                </a:solidFill>
              </a:rPr>
              <a:t>make your self as small as possible and spin around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title"/>
          </p:nvPr>
        </p:nvSpPr>
        <p:spPr>
          <a:xfrm>
            <a:off x="578443" y="274639"/>
            <a:ext cx="11169208"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Cyclist says …</a:t>
            </a:r>
            <a:endParaRPr/>
          </a:p>
        </p:txBody>
      </p:sp>
      <p:pic>
        <p:nvPicPr>
          <p:cNvPr id="167" name="Google Shape;167;p17" descr="WS- You must always check your ABC's before getting on a bike ..."/>
          <p:cNvPicPr preferRelativeResize="0">
            <a:picLocks noGrp="1"/>
          </p:cNvPicPr>
          <p:nvPr>
            <p:ph type="pic" idx="2"/>
          </p:nvPr>
        </p:nvPicPr>
        <p:blipFill rotWithShape="1">
          <a:blip r:embed="rId3">
            <a:alphaModFix/>
          </a:blip>
          <a:srcRect/>
          <a:stretch/>
        </p:blipFill>
        <p:spPr>
          <a:xfrm>
            <a:off x="6269187" y="1568760"/>
            <a:ext cx="5478464" cy="3602089"/>
          </a:xfrm>
          <a:prstGeom prst="rect">
            <a:avLst/>
          </a:prstGeom>
          <a:solidFill>
            <a:srgbClr val="FFFFFF"/>
          </a:solidFill>
          <a:ln>
            <a:noFill/>
          </a:ln>
        </p:spPr>
      </p:pic>
      <p:sp>
        <p:nvSpPr>
          <p:cNvPr id="168" name="Google Shape;168;p17"/>
          <p:cNvSpPr txBox="1">
            <a:spLocks noGrp="1"/>
          </p:cNvSpPr>
          <p:nvPr>
            <p:ph type="body" idx="3"/>
          </p:nvPr>
        </p:nvSpPr>
        <p:spPr>
          <a:xfrm>
            <a:off x="578443" y="1024129"/>
            <a:ext cx="5417299" cy="4610688"/>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chemeClr val="dk1"/>
              </a:buClr>
              <a:buSzPts val="2800"/>
              <a:buChar char="•"/>
            </a:pPr>
            <a:r>
              <a:rPr lang="en-GB" sz="2800"/>
              <a:t>Before you start – check your ABC</a:t>
            </a:r>
            <a:endParaRPr/>
          </a:p>
          <a:p>
            <a:pPr marL="342900" lvl="0" indent="-342900" algn="l" rtl="0">
              <a:lnSpc>
                <a:spcPct val="90000"/>
              </a:lnSpc>
              <a:spcBef>
                <a:spcPts val="560"/>
              </a:spcBef>
              <a:spcAft>
                <a:spcPts val="0"/>
              </a:spcAft>
              <a:buClr>
                <a:schemeClr val="dk1"/>
              </a:buClr>
              <a:buSzPts val="2800"/>
              <a:buChar char="•"/>
            </a:pPr>
            <a:r>
              <a:rPr lang="en-GB" sz="2800"/>
              <a:t>Wear a cycle helmet</a:t>
            </a:r>
            <a:endParaRPr/>
          </a:p>
          <a:p>
            <a:pPr marL="342900" lvl="0" indent="-342900" algn="l" rtl="0">
              <a:lnSpc>
                <a:spcPct val="90000"/>
              </a:lnSpc>
              <a:spcBef>
                <a:spcPts val="560"/>
              </a:spcBef>
              <a:spcAft>
                <a:spcPts val="0"/>
              </a:spcAft>
              <a:buClr>
                <a:schemeClr val="dk1"/>
              </a:buClr>
              <a:buSzPts val="2800"/>
              <a:buChar char="•"/>
            </a:pPr>
            <a:r>
              <a:rPr lang="en-GB" sz="2800"/>
              <a:t>Wear a bright jacket</a:t>
            </a:r>
            <a:endParaRPr/>
          </a:p>
          <a:p>
            <a:pPr marL="342900" lvl="0" indent="-342900" algn="l" rtl="0">
              <a:lnSpc>
                <a:spcPct val="90000"/>
              </a:lnSpc>
              <a:spcBef>
                <a:spcPts val="560"/>
              </a:spcBef>
              <a:spcAft>
                <a:spcPts val="0"/>
              </a:spcAft>
              <a:buClr>
                <a:schemeClr val="dk1"/>
              </a:buClr>
              <a:buSzPts val="2800"/>
              <a:buChar char="•"/>
            </a:pPr>
            <a:r>
              <a:rPr lang="en-GB" sz="2800"/>
              <a:t>Look behind you before you stop</a:t>
            </a:r>
            <a:endParaRPr/>
          </a:p>
          <a:p>
            <a:pPr marL="342900" lvl="0" indent="-342900" algn="l" rtl="0">
              <a:lnSpc>
                <a:spcPct val="90000"/>
              </a:lnSpc>
              <a:spcBef>
                <a:spcPts val="560"/>
              </a:spcBef>
              <a:spcAft>
                <a:spcPts val="0"/>
              </a:spcAft>
              <a:buClr>
                <a:schemeClr val="dk1"/>
              </a:buClr>
              <a:buSzPts val="2800"/>
              <a:buChar char="•"/>
            </a:pPr>
            <a:r>
              <a:rPr lang="en-GB" sz="2800"/>
              <a:t>Signal left</a:t>
            </a:r>
            <a:endParaRPr/>
          </a:p>
          <a:p>
            <a:pPr marL="342900" lvl="0" indent="-342900" algn="l" rtl="0">
              <a:lnSpc>
                <a:spcPct val="90000"/>
              </a:lnSpc>
              <a:spcBef>
                <a:spcPts val="560"/>
              </a:spcBef>
              <a:spcAft>
                <a:spcPts val="0"/>
              </a:spcAft>
              <a:buClr>
                <a:schemeClr val="dk1"/>
              </a:buClr>
              <a:buSzPts val="2800"/>
              <a:buChar char="•"/>
            </a:pPr>
            <a:r>
              <a:rPr lang="en-GB" sz="2800"/>
              <a:t>Signal right</a:t>
            </a:r>
            <a:endParaRPr/>
          </a:p>
          <a:p>
            <a:pPr marL="342900" lvl="0" indent="-342900" algn="l" rtl="0">
              <a:lnSpc>
                <a:spcPct val="90000"/>
              </a:lnSpc>
              <a:spcBef>
                <a:spcPts val="560"/>
              </a:spcBef>
              <a:spcAft>
                <a:spcPts val="0"/>
              </a:spcAft>
              <a:buClr>
                <a:schemeClr val="dk1"/>
              </a:buClr>
              <a:buSzPts val="2800"/>
              <a:buChar char="•"/>
            </a:pPr>
            <a:r>
              <a:rPr lang="en-GB" sz="2800"/>
              <a:t>Ring your bell</a:t>
            </a:r>
            <a:endParaRPr/>
          </a:p>
          <a:p>
            <a:pPr marL="342900" lvl="0" indent="-342900" algn="l" rtl="0">
              <a:lnSpc>
                <a:spcPct val="90000"/>
              </a:lnSpc>
              <a:spcBef>
                <a:spcPts val="560"/>
              </a:spcBef>
              <a:spcAft>
                <a:spcPts val="0"/>
              </a:spcAft>
              <a:buClr>
                <a:schemeClr val="dk1"/>
              </a:buClr>
              <a:buSzPts val="2800"/>
              <a:buChar char="•"/>
            </a:pPr>
            <a:r>
              <a:rPr lang="en-GB" sz="2800"/>
              <a:t>Stop</a:t>
            </a:r>
            <a:endParaRPr/>
          </a:p>
          <a:p>
            <a:pPr marL="342900" lvl="0" indent="-342900" algn="l" rtl="0">
              <a:lnSpc>
                <a:spcPct val="90000"/>
              </a:lnSpc>
              <a:spcBef>
                <a:spcPts val="560"/>
              </a:spcBef>
              <a:spcAft>
                <a:spcPts val="0"/>
              </a:spcAft>
              <a:buClr>
                <a:schemeClr val="dk1"/>
              </a:buClr>
              <a:buSzPts val="2800"/>
              <a:buChar char="•"/>
            </a:pPr>
            <a:r>
              <a:rPr lang="en-GB" sz="2800"/>
              <a:t>Slow down </a:t>
            </a:r>
            <a:endParaRPr/>
          </a:p>
          <a:p>
            <a:pPr marL="342900" lvl="0" indent="-190500" algn="l" rtl="0">
              <a:lnSpc>
                <a:spcPct val="90000"/>
              </a:lnSpc>
              <a:spcBef>
                <a:spcPts val="480"/>
              </a:spcBef>
              <a:spcAft>
                <a:spcPts val="0"/>
              </a:spcAft>
              <a:buClr>
                <a:schemeClr val="dk1"/>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dirty="0"/>
              <a:t>STOP UMA </a:t>
            </a:r>
            <a:endParaRPr dirty="0"/>
          </a:p>
        </p:txBody>
      </p:sp>
      <p:sp>
        <p:nvSpPr>
          <p:cNvPr id="174" name="Google Shape;174;p18"/>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dirty="0"/>
              <a:t>STOP – to help you think and plan</a:t>
            </a:r>
            <a:endParaRPr dirty="0"/>
          </a:p>
        </p:txBody>
      </p:sp>
      <p:sp>
        <p:nvSpPr>
          <p:cNvPr id="175" name="Google Shape;175;p18"/>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b="1"/>
              <a:t>Stop:</a:t>
            </a:r>
            <a:r>
              <a:rPr lang="en-GB"/>
              <a:t> </a:t>
            </a:r>
            <a:endParaRPr/>
          </a:p>
          <a:p>
            <a:pPr marL="342900" lvl="0" indent="-342900" algn="l" rtl="0">
              <a:spcBef>
                <a:spcPts val="480"/>
              </a:spcBef>
              <a:spcAft>
                <a:spcPts val="0"/>
              </a:spcAft>
              <a:buClr>
                <a:schemeClr val="dk1"/>
              </a:buClr>
              <a:buSzPts val="2400"/>
              <a:buChar char="•"/>
            </a:pPr>
            <a:r>
              <a:rPr lang="en-GB"/>
              <a:t>take a deep breath and review</a:t>
            </a:r>
            <a:endParaRPr/>
          </a:p>
          <a:p>
            <a:pPr marL="342900" lvl="0" indent="-190500" algn="l" rtl="0">
              <a:spcBef>
                <a:spcPts val="480"/>
              </a:spcBef>
              <a:spcAft>
                <a:spcPts val="0"/>
              </a:spcAft>
              <a:buClr>
                <a:schemeClr val="dk1"/>
              </a:buClr>
              <a:buSzPts val="2400"/>
              <a:buNone/>
            </a:pPr>
            <a:endParaRPr/>
          </a:p>
          <a:p>
            <a:pPr marL="342900" lvl="0" indent="-342900" algn="l" rtl="0">
              <a:spcBef>
                <a:spcPts val="480"/>
              </a:spcBef>
              <a:spcAft>
                <a:spcPts val="0"/>
              </a:spcAft>
              <a:buClr>
                <a:schemeClr val="dk1"/>
              </a:buClr>
              <a:buSzPts val="2400"/>
              <a:buChar char="•"/>
            </a:pPr>
            <a:r>
              <a:rPr lang="en-GB" b="1"/>
              <a:t>Think:</a:t>
            </a:r>
            <a:r>
              <a:rPr lang="en-GB"/>
              <a:t> </a:t>
            </a:r>
            <a:endParaRPr/>
          </a:p>
          <a:p>
            <a:pPr marL="342900" lvl="0" indent="-342900" algn="l" rtl="0">
              <a:spcBef>
                <a:spcPts val="480"/>
              </a:spcBef>
              <a:spcAft>
                <a:spcPts val="0"/>
              </a:spcAft>
              <a:buClr>
                <a:schemeClr val="dk1"/>
              </a:buClr>
              <a:buSzPts val="2400"/>
              <a:buChar char="•"/>
            </a:pPr>
            <a:r>
              <a:rPr lang="en-GB"/>
              <a:t>How am I going to safely accomplish this task? What can possibly go wrong? </a:t>
            </a:r>
            <a:endParaRPr/>
          </a:p>
        </p:txBody>
      </p:sp>
      <p:sp>
        <p:nvSpPr>
          <p:cNvPr id="176" name="Google Shape;176;p18"/>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endParaRPr/>
          </a:p>
        </p:txBody>
      </p:sp>
      <p:sp>
        <p:nvSpPr>
          <p:cNvPr id="177" name="Google Shape;177;p18"/>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GB" b="1"/>
              <a:t>Observe:</a:t>
            </a:r>
            <a:r>
              <a:rPr lang="en-GB"/>
              <a:t> </a:t>
            </a:r>
            <a:endParaRPr/>
          </a:p>
          <a:p>
            <a:pPr marL="342900" lvl="0" indent="-342900" algn="l" rtl="0">
              <a:spcBef>
                <a:spcPts val="480"/>
              </a:spcBef>
              <a:spcAft>
                <a:spcPts val="0"/>
              </a:spcAft>
              <a:buClr>
                <a:schemeClr val="dk1"/>
              </a:buClr>
              <a:buSzPts val="2400"/>
              <a:buChar char="•"/>
            </a:pPr>
            <a:r>
              <a:rPr lang="en-GB"/>
              <a:t>What’s around you?</a:t>
            </a:r>
            <a:endParaRPr/>
          </a:p>
          <a:p>
            <a:pPr marL="342900" lvl="0" indent="-342900" algn="l" rtl="0">
              <a:spcBef>
                <a:spcPts val="480"/>
              </a:spcBef>
              <a:spcAft>
                <a:spcPts val="0"/>
              </a:spcAft>
              <a:buClr>
                <a:schemeClr val="dk1"/>
              </a:buClr>
              <a:buSzPts val="2400"/>
              <a:buChar char="•"/>
            </a:pPr>
            <a:r>
              <a:rPr lang="en-GB"/>
              <a:t>Whats in your pockets?</a:t>
            </a:r>
            <a:endParaRPr/>
          </a:p>
          <a:p>
            <a:pPr marL="342900" lvl="0" indent="-342900" algn="l" rtl="0">
              <a:spcBef>
                <a:spcPts val="480"/>
              </a:spcBef>
              <a:spcAft>
                <a:spcPts val="0"/>
              </a:spcAft>
              <a:buClr>
                <a:schemeClr val="dk1"/>
              </a:buClr>
              <a:buSzPts val="2400"/>
              <a:buChar char="•"/>
            </a:pPr>
            <a:r>
              <a:rPr lang="en-GB"/>
              <a:t>Where are you?</a:t>
            </a:r>
            <a:endParaRPr/>
          </a:p>
          <a:p>
            <a:pPr marL="342900" lvl="0" indent="-342900" algn="l" rtl="0">
              <a:spcBef>
                <a:spcPts val="480"/>
              </a:spcBef>
              <a:spcAft>
                <a:spcPts val="0"/>
              </a:spcAft>
              <a:buClr>
                <a:schemeClr val="dk1"/>
              </a:buClr>
              <a:buSzPts val="2400"/>
              <a:buChar char="•"/>
            </a:pPr>
            <a:r>
              <a:rPr lang="en-GB"/>
              <a:t>Who could help?</a:t>
            </a:r>
            <a:endParaRPr b="1"/>
          </a:p>
          <a:p>
            <a:pPr marL="342900" lvl="0" indent="-190500" algn="l" rtl="0">
              <a:spcBef>
                <a:spcPts val="480"/>
              </a:spcBef>
              <a:spcAft>
                <a:spcPts val="0"/>
              </a:spcAft>
              <a:buClr>
                <a:schemeClr val="dk1"/>
              </a:buClr>
              <a:buSzPts val="2400"/>
              <a:buNone/>
            </a:pPr>
            <a:endParaRPr b="1"/>
          </a:p>
          <a:p>
            <a:pPr marL="342900" lvl="0" indent="-342900" algn="l" rtl="0">
              <a:spcBef>
                <a:spcPts val="480"/>
              </a:spcBef>
              <a:spcAft>
                <a:spcPts val="0"/>
              </a:spcAft>
              <a:buClr>
                <a:schemeClr val="dk1"/>
              </a:buClr>
              <a:buSzPts val="2400"/>
              <a:buChar char="•"/>
            </a:pPr>
            <a:r>
              <a:rPr lang="en-GB" b="1"/>
              <a:t>Plan:</a:t>
            </a:r>
            <a:r>
              <a:rPr lang="en-GB"/>
              <a:t> </a:t>
            </a:r>
            <a:endParaRPr/>
          </a:p>
          <a:p>
            <a:pPr marL="342900" lvl="0" indent="-342900" algn="l" rtl="0">
              <a:spcBef>
                <a:spcPts val="480"/>
              </a:spcBef>
              <a:spcAft>
                <a:spcPts val="0"/>
              </a:spcAft>
              <a:buClr>
                <a:schemeClr val="dk1"/>
              </a:buClr>
              <a:buSzPts val="2400"/>
              <a:buChar char="•"/>
            </a:pPr>
            <a:r>
              <a:rPr lang="en-GB"/>
              <a:t>what should you do next? </a:t>
            </a:r>
            <a:endParaRPr/>
          </a:p>
          <a:p>
            <a:pPr marL="342900" lvl="0" indent="-342900" algn="l" rtl="0">
              <a:spcBef>
                <a:spcPts val="480"/>
              </a:spcBef>
              <a:spcAft>
                <a:spcPts val="0"/>
              </a:spcAft>
              <a:buClr>
                <a:schemeClr val="dk1"/>
              </a:buClr>
              <a:buSzPts val="2400"/>
              <a:buChar char="•"/>
            </a:pPr>
            <a:r>
              <a:rPr lang="en-GB"/>
              <a:t>How will you do it?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STOP continued </a:t>
            </a:r>
            <a:endParaRPr/>
          </a:p>
        </p:txBody>
      </p:sp>
      <p:sp>
        <p:nvSpPr>
          <p:cNvPr id="183" name="Google Shape;183;p19"/>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The scenario 1</a:t>
            </a:r>
            <a:endParaRPr/>
          </a:p>
        </p:txBody>
      </p:sp>
      <p:sp>
        <p:nvSpPr>
          <p:cNvPr id="184" name="Google Shape;184;p19"/>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t>You’re in the shopping centre with your mum or dad and your big brother. </a:t>
            </a:r>
            <a:endParaRPr/>
          </a:p>
          <a:p>
            <a:pPr marL="342900" lvl="0" indent="-342900" algn="l" rtl="0">
              <a:spcBef>
                <a:spcPts val="480"/>
              </a:spcBef>
              <a:spcAft>
                <a:spcPts val="0"/>
              </a:spcAft>
              <a:buClr>
                <a:schemeClr val="dk1"/>
              </a:buClr>
              <a:buSzPts val="2400"/>
              <a:buChar char="•"/>
            </a:pPr>
            <a:r>
              <a:rPr lang="en-GB"/>
              <a:t>You stop to tie your laces. When you look up your mum or dad is out of sight. </a:t>
            </a:r>
            <a:endParaRPr/>
          </a:p>
          <a:p>
            <a:pPr marL="342900" lvl="0" indent="-342900" algn="l" rtl="0">
              <a:spcBef>
                <a:spcPts val="480"/>
              </a:spcBef>
              <a:spcAft>
                <a:spcPts val="0"/>
              </a:spcAft>
              <a:buClr>
                <a:schemeClr val="dk1"/>
              </a:buClr>
              <a:buSzPts val="2400"/>
              <a:buChar char="•"/>
            </a:pPr>
            <a:r>
              <a:rPr lang="en-GB"/>
              <a:t>You’re lost.</a:t>
            </a:r>
            <a:endParaRPr/>
          </a:p>
          <a:p>
            <a:pPr marL="342900" lvl="0" indent="-342900" algn="l" rtl="0">
              <a:spcBef>
                <a:spcPts val="480"/>
              </a:spcBef>
              <a:spcAft>
                <a:spcPts val="0"/>
              </a:spcAft>
              <a:buClr>
                <a:schemeClr val="dk1"/>
              </a:buClr>
              <a:buSzPts val="2400"/>
              <a:buChar char="•"/>
            </a:pPr>
            <a:r>
              <a:rPr lang="en-GB"/>
              <a:t>What are you going to do?</a:t>
            </a:r>
            <a:endParaRPr/>
          </a:p>
        </p:txBody>
      </p:sp>
      <p:sp>
        <p:nvSpPr>
          <p:cNvPr id="185" name="Google Shape;185;p19"/>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Questions to answer </a:t>
            </a:r>
            <a:endParaRPr/>
          </a:p>
        </p:txBody>
      </p:sp>
      <p:sp>
        <p:nvSpPr>
          <p:cNvPr id="186" name="Google Shape;186;p19"/>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2"/>
              </a:buClr>
              <a:buSzPts val="2400"/>
              <a:buChar char="•"/>
            </a:pPr>
            <a:r>
              <a:rPr lang="en-GB">
                <a:solidFill>
                  <a:schemeClr val="dk2"/>
                </a:solidFill>
              </a:rPr>
              <a:t>Use STOP to help</a:t>
            </a:r>
            <a:endParaRPr/>
          </a:p>
          <a:p>
            <a:pPr marL="342900" lvl="0" indent="-342900" algn="l" rtl="0">
              <a:spcBef>
                <a:spcPts val="480"/>
              </a:spcBef>
              <a:spcAft>
                <a:spcPts val="0"/>
              </a:spcAft>
              <a:buClr>
                <a:schemeClr val="dk2"/>
              </a:buClr>
              <a:buSzPts val="2400"/>
              <a:buChar char="•"/>
            </a:pPr>
            <a:r>
              <a:rPr lang="en-GB">
                <a:solidFill>
                  <a:schemeClr val="dk2"/>
                </a:solidFill>
              </a:rPr>
              <a:t>Has this ever happened to me? – </a:t>
            </a:r>
            <a:endParaRPr/>
          </a:p>
          <a:p>
            <a:pPr marL="342900" lvl="0" indent="-342900" algn="l" rtl="0">
              <a:spcBef>
                <a:spcPts val="480"/>
              </a:spcBef>
              <a:spcAft>
                <a:spcPts val="0"/>
              </a:spcAft>
              <a:buClr>
                <a:schemeClr val="dk2"/>
              </a:buClr>
              <a:buSzPts val="2400"/>
              <a:buChar char="•"/>
            </a:pPr>
            <a:r>
              <a:rPr lang="en-GB">
                <a:solidFill>
                  <a:schemeClr val="dk2"/>
                </a:solidFill>
              </a:rPr>
              <a:t>How would I feel in this situation? – </a:t>
            </a:r>
            <a:endParaRPr/>
          </a:p>
          <a:p>
            <a:pPr marL="342900" lvl="0" indent="-342900" algn="l" rtl="0">
              <a:spcBef>
                <a:spcPts val="480"/>
              </a:spcBef>
              <a:spcAft>
                <a:spcPts val="0"/>
              </a:spcAft>
              <a:buClr>
                <a:schemeClr val="dk2"/>
              </a:buClr>
              <a:buSzPts val="2400"/>
              <a:buChar char="•"/>
            </a:pPr>
            <a:r>
              <a:rPr lang="en-GB">
                <a:solidFill>
                  <a:schemeClr val="dk2"/>
                </a:solidFill>
              </a:rPr>
              <a:t>What would I do? </a:t>
            </a:r>
            <a:endParaRPr/>
          </a:p>
          <a:p>
            <a:pPr marL="342900" lvl="0" indent="-342900" algn="l" rtl="0">
              <a:spcBef>
                <a:spcPts val="480"/>
              </a:spcBef>
              <a:spcAft>
                <a:spcPts val="0"/>
              </a:spcAft>
              <a:buClr>
                <a:schemeClr val="dk2"/>
              </a:buClr>
              <a:buSzPts val="2400"/>
              <a:buChar char="•"/>
            </a:pPr>
            <a:r>
              <a:rPr lang="en-GB">
                <a:solidFill>
                  <a:schemeClr val="dk2"/>
                </a:solidFill>
              </a:rPr>
              <a:t>What might happen next if I did that? </a:t>
            </a:r>
            <a:endParaRPr/>
          </a:p>
          <a:p>
            <a:pPr marL="342900" lvl="0" indent="-342900" algn="l" rtl="0">
              <a:spcBef>
                <a:spcPts val="480"/>
              </a:spcBef>
              <a:spcAft>
                <a:spcPts val="0"/>
              </a:spcAft>
              <a:buClr>
                <a:schemeClr val="dk2"/>
              </a:buClr>
              <a:buSzPts val="2400"/>
              <a:buChar char="•"/>
            </a:pPr>
            <a:r>
              <a:rPr lang="en-GB">
                <a:solidFill>
                  <a:schemeClr val="dk2"/>
                </a:solidFill>
              </a:rPr>
              <a:t>What other ways are there to solve this problem?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Trefoil trivia </a:t>
            </a:r>
            <a:endParaRPr/>
          </a:p>
        </p:txBody>
      </p:sp>
      <p:pic>
        <p:nvPicPr>
          <p:cNvPr id="50" name="Google Shape;50;p2" descr="Image result for WAGGGS prom ise badges"/>
          <p:cNvPicPr preferRelativeResize="0">
            <a:picLocks noGrp="1"/>
          </p:cNvPicPr>
          <p:nvPr>
            <p:ph type="body" idx="1"/>
          </p:nvPr>
        </p:nvPicPr>
        <p:blipFill rotWithShape="1">
          <a:blip r:embed="rId3">
            <a:alphaModFix/>
          </a:blip>
          <a:srcRect/>
          <a:stretch/>
        </p:blipFill>
        <p:spPr>
          <a:xfrm>
            <a:off x="3193367" y="409358"/>
            <a:ext cx="7371470" cy="5528603"/>
          </a:xfrm>
          <a:prstGeom prst="rect">
            <a:avLst/>
          </a:prstGeom>
          <a:solidFill>
            <a:srgbClr val="FFFFFF"/>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STOP continued </a:t>
            </a:r>
            <a:endParaRPr/>
          </a:p>
        </p:txBody>
      </p:sp>
      <p:sp>
        <p:nvSpPr>
          <p:cNvPr id="192" name="Google Shape;192;p20"/>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The scenario 2</a:t>
            </a:r>
            <a:endParaRPr/>
          </a:p>
        </p:txBody>
      </p:sp>
      <p:sp>
        <p:nvSpPr>
          <p:cNvPr id="193" name="Google Shape;193;p20"/>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t>You’re in the park and one of your friends slips and hurts their leg.</a:t>
            </a:r>
            <a:endParaRPr/>
          </a:p>
          <a:p>
            <a:pPr marL="342900" lvl="0" indent="-342900" algn="l" rtl="0">
              <a:spcBef>
                <a:spcPts val="480"/>
              </a:spcBef>
              <a:spcAft>
                <a:spcPts val="0"/>
              </a:spcAft>
              <a:buClr>
                <a:schemeClr val="dk1"/>
              </a:buClr>
              <a:buSzPts val="2400"/>
              <a:buChar char="•"/>
            </a:pPr>
            <a:r>
              <a:rPr lang="en-GB"/>
              <a:t>Your mum has gone to buy ice-creams and you cant see her. </a:t>
            </a:r>
            <a:endParaRPr/>
          </a:p>
          <a:p>
            <a:pPr marL="342900" lvl="0" indent="-342900" algn="l" rtl="0">
              <a:spcBef>
                <a:spcPts val="480"/>
              </a:spcBef>
              <a:spcAft>
                <a:spcPts val="0"/>
              </a:spcAft>
              <a:buClr>
                <a:schemeClr val="dk1"/>
              </a:buClr>
              <a:buSzPts val="2400"/>
              <a:buChar char="•"/>
            </a:pPr>
            <a:r>
              <a:rPr lang="en-GB"/>
              <a:t>They cannot walk and are crying.</a:t>
            </a:r>
            <a:endParaRPr/>
          </a:p>
          <a:p>
            <a:pPr marL="342900" lvl="0" indent="-342900" algn="l" rtl="0">
              <a:spcBef>
                <a:spcPts val="480"/>
              </a:spcBef>
              <a:spcAft>
                <a:spcPts val="0"/>
              </a:spcAft>
              <a:buClr>
                <a:schemeClr val="dk1"/>
              </a:buClr>
              <a:buSzPts val="2400"/>
              <a:buChar char="•"/>
            </a:pPr>
            <a:r>
              <a:rPr lang="en-GB"/>
              <a:t>What do you do? </a:t>
            </a:r>
            <a:endParaRPr/>
          </a:p>
          <a:p>
            <a:pPr marL="342900" lvl="0" indent="-190500" algn="l" rtl="0">
              <a:spcBef>
                <a:spcPts val="480"/>
              </a:spcBef>
              <a:spcAft>
                <a:spcPts val="0"/>
              </a:spcAft>
              <a:buClr>
                <a:schemeClr val="dk1"/>
              </a:buClr>
              <a:buSzPts val="2400"/>
              <a:buNone/>
            </a:pPr>
            <a:endParaRPr/>
          </a:p>
        </p:txBody>
      </p:sp>
      <p:sp>
        <p:nvSpPr>
          <p:cNvPr id="194" name="Google Shape;194;p20"/>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Questions to answer</a:t>
            </a:r>
            <a:endParaRPr/>
          </a:p>
        </p:txBody>
      </p:sp>
      <p:sp>
        <p:nvSpPr>
          <p:cNvPr id="195" name="Google Shape;195;p20"/>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2"/>
              </a:buClr>
              <a:buSzPts val="2400"/>
              <a:buChar char="•"/>
            </a:pPr>
            <a:r>
              <a:rPr lang="en-GB">
                <a:solidFill>
                  <a:schemeClr val="dk2"/>
                </a:solidFill>
              </a:rPr>
              <a:t>Use STOP to help</a:t>
            </a:r>
            <a:endParaRPr/>
          </a:p>
          <a:p>
            <a:pPr marL="342900" lvl="0" indent="-342900" algn="l" rtl="0">
              <a:spcBef>
                <a:spcPts val="480"/>
              </a:spcBef>
              <a:spcAft>
                <a:spcPts val="0"/>
              </a:spcAft>
              <a:buClr>
                <a:schemeClr val="dk2"/>
              </a:buClr>
              <a:buSzPts val="2400"/>
              <a:buChar char="•"/>
            </a:pPr>
            <a:r>
              <a:rPr lang="en-GB">
                <a:solidFill>
                  <a:schemeClr val="dk2"/>
                </a:solidFill>
              </a:rPr>
              <a:t>Has this ever happened to me? – </a:t>
            </a:r>
            <a:endParaRPr/>
          </a:p>
          <a:p>
            <a:pPr marL="342900" lvl="0" indent="-342900" algn="l" rtl="0">
              <a:spcBef>
                <a:spcPts val="480"/>
              </a:spcBef>
              <a:spcAft>
                <a:spcPts val="0"/>
              </a:spcAft>
              <a:buClr>
                <a:schemeClr val="dk2"/>
              </a:buClr>
              <a:buSzPts val="2400"/>
              <a:buChar char="•"/>
            </a:pPr>
            <a:r>
              <a:rPr lang="en-GB">
                <a:solidFill>
                  <a:schemeClr val="dk2"/>
                </a:solidFill>
              </a:rPr>
              <a:t>How would I feel in this situation? – </a:t>
            </a:r>
            <a:endParaRPr/>
          </a:p>
          <a:p>
            <a:pPr marL="342900" lvl="0" indent="-342900" algn="l" rtl="0">
              <a:spcBef>
                <a:spcPts val="480"/>
              </a:spcBef>
              <a:spcAft>
                <a:spcPts val="0"/>
              </a:spcAft>
              <a:buClr>
                <a:schemeClr val="dk2"/>
              </a:buClr>
              <a:buSzPts val="2400"/>
              <a:buChar char="•"/>
            </a:pPr>
            <a:r>
              <a:rPr lang="en-GB">
                <a:solidFill>
                  <a:schemeClr val="dk2"/>
                </a:solidFill>
              </a:rPr>
              <a:t>What would I do? </a:t>
            </a:r>
            <a:endParaRPr/>
          </a:p>
          <a:p>
            <a:pPr marL="342900" lvl="0" indent="-342900" algn="l" rtl="0">
              <a:spcBef>
                <a:spcPts val="480"/>
              </a:spcBef>
              <a:spcAft>
                <a:spcPts val="0"/>
              </a:spcAft>
              <a:buClr>
                <a:schemeClr val="dk2"/>
              </a:buClr>
              <a:buSzPts val="2400"/>
              <a:buChar char="•"/>
            </a:pPr>
            <a:r>
              <a:rPr lang="en-GB">
                <a:solidFill>
                  <a:schemeClr val="dk2"/>
                </a:solidFill>
              </a:rPr>
              <a:t>What might happen next if I did that? </a:t>
            </a:r>
            <a:endParaRPr/>
          </a:p>
          <a:p>
            <a:pPr marL="342900" lvl="0" indent="-342900" algn="l" rtl="0">
              <a:spcBef>
                <a:spcPts val="480"/>
              </a:spcBef>
              <a:spcAft>
                <a:spcPts val="0"/>
              </a:spcAft>
              <a:buClr>
                <a:schemeClr val="dk2"/>
              </a:buClr>
              <a:buSzPts val="2400"/>
              <a:buChar char="•"/>
            </a:pPr>
            <a:r>
              <a:rPr lang="en-GB">
                <a:solidFill>
                  <a:schemeClr val="dk2"/>
                </a:solidFill>
              </a:rPr>
              <a:t>What other ways are there to solve this problem?</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STOP continued </a:t>
            </a:r>
            <a:endParaRPr/>
          </a:p>
        </p:txBody>
      </p:sp>
      <p:sp>
        <p:nvSpPr>
          <p:cNvPr id="201" name="Google Shape;201;p21"/>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Scenario 3</a:t>
            </a:r>
            <a:endParaRPr/>
          </a:p>
        </p:txBody>
      </p:sp>
      <p:sp>
        <p:nvSpPr>
          <p:cNvPr id="202" name="Google Shape;202;p21"/>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GB"/>
              <a:t>You are walking home from school with your friends. </a:t>
            </a:r>
            <a:endParaRPr/>
          </a:p>
          <a:p>
            <a:pPr marL="342900" lvl="0" indent="-342900" algn="l" rtl="0">
              <a:spcBef>
                <a:spcPts val="480"/>
              </a:spcBef>
              <a:spcAft>
                <a:spcPts val="0"/>
              </a:spcAft>
              <a:buClr>
                <a:schemeClr val="dk1"/>
              </a:buClr>
              <a:buSzPts val="2400"/>
              <a:buChar char="•"/>
            </a:pPr>
            <a:r>
              <a:rPr lang="en-GB"/>
              <a:t>One friend suggests you take a shortcut through an alleyway. </a:t>
            </a:r>
            <a:endParaRPr/>
          </a:p>
          <a:p>
            <a:pPr marL="342900" lvl="0" indent="-342900" algn="l" rtl="0">
              <a:spcBef>
                <a:spcPts val="480"/>
              </a:spcBef>
              <a:spcAft>
                <a:spcPts val="0"/>
              </a:spcAft>
              <a:buClr>
                <a:schemeClr val="dk1"/>
              </a:buClr>
              <a:buSzPts val="2400"/>
              <a:buChar char="•"/>
            </a:pPr>
            <a:r>
              <a:rPr lang="en-GB"/>
              <a:t>Your mum has told you not to go that way. </a:t>
            </a:r>
            <a:endParaRPr/>
          </a:p>
          <a:p>
            <a:pPr marL="342900" lvl="0" indent="-342900" algn="l" rtl="0">
              <a:spcBef>
                <a:spcPts val="480"/>
              </a:spcBef>
              <a:spcAft>
                <a:spcPts val="0"/>
              </a:spcAft>
              <a:buClr>
                <a:schemeClr val="dk1"/>
              </a:buClr>
              <a:buSzPts val="2400"/>
              <a:buChar char="•"/>
            </a:pPr>
            <a:r>
              <a:rPr lang="en-GB"/>
              <a:t>You don’t want to disobey her but you don’t want to walk home on your own either. </a:t>
            </a:r>
            <a:endParaRPr/>
          </a:p>
          <a:p>
            <a:pPr marL="342900" lvl="0" indent="-342900" algn="l" rtl="0">
              <a:spcBef>
                <a:spcPts val="480"/>
              </a:spcBef>
              <a:spcAft>
                <a:spcPts val="0"/>
              </a:spcAft>
              <a:buClr>
                <a:schemeClr val="dk1"/>
              </a:buClr>
              <a:buSzPts val="2400"/>
              <a:buChar char="•"/>
            </a:pPr>
            <a:r>
              <a:rPr lang="en-GB"/>
              <a:t>What do you do?</a:t>
            </a:r>
            <a:endParaRPr/>
          </a:p>
          <a:p>
            <a:pPr marL="342900" lvl="0" indent="-190500" algn="l" rtl="0">
              <a:spcBef>
                <a:spcPts val="480"/>
              </a:spcBef>
              <a:spcAft>
                <a:spcPts val="0"/>
              </a:spcAft>
              <a:buClr>
                <a:schemeClr val="dk1"/>
              </a:buClr>
              <a:buSzPts val="2400"/>
              <a:buNone/>
            </a:pPr>
            <a:endParaRPr/>
          </a:p>
        </p:txBody>
      </p:sp>
      <p:sp>
        <p:nvSpPr>
          <p:cNvPr id="203" name="Google Shape;203;p21"/>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Questions to answer</a:t>
            </a:r>
            <a:endParaRPr/>
          </a:p>
        </p:txBody>
      </p:sp>
      <p:sp>
        <p:nvSpPr>
          <p:cNvPr id="204" name="Google Shape;204;p21"/>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2"/>
              </a:buClr>
              <a:buSzPts val="2400"/>
              <a:buChar char="•"/>
            </a:pPr>
            <a:r>
              <a:rPr lang="en-GB">
                <a:solidFill>
                  <a:schemeClr val="dk2"/>
                </a:solidFill>
              </a:rPr>
              <a:t>Use STOP to help</a:t>
            </a:r>
            <a:endParaRPr/>
          </a:p>
          <a:p>
            <a:pPr marL="342900" lvl="0" indent="-342900" algn="l" rtl="0">
              <a:spcBef>
                <a:spcPts val="480"/>
              </a:spcBef>
              <a:spcAft>
                <a:spcPts val="0"/>
              </a:spcAft>
              <a:buClr>
                <a:schemeClr val="dk2"/>
              </a:buClr>
              <a:buSzPts val="2400"/>
              <a:buChar char="•"/>
            </a:pPr>
            <a:r>
              <a:rPr lang="en-GB">
                <a:solidFill>
                  <a:schemeClr val="dk2"/>
                </a:solidFill>
              </a:rPr>
              <a:t>Has this ever happened to me? – </a:t>
            </a:r>
            <a:endParaRPr/>
          </a:p>
          <a:p>
            <a:pPr marL="342900" lvl="0" indent="-342900" algn="l" rtl="0">
              <a:spcBef>
                <a:spcPts val="480"/>
              </a:spcBef>
              <a:spcAft>
                <a:spcPts val="0"/>
              </a:spcAft>
              <a:buClr>
                <a:schemeClr val="dk2"/>
              </a:buClr>
              <a:buSzPts val="2400"/>
              <a:buChar char="•"/>
            </a:pPr>
            <a:r>
              <a:rPr lang="en-GB">
                <a:solidFill>
                  <a:schemeClr val="dk2"/>
                </a:solidFill>
              </a:rPr>
              <a:t>How would I feel in this situation? – </a:t>
            </a:r>
            <a:endParaRPr/>
          </a:p>
          <a:p>
            <a:pPr marL="342900" lvl="0" indent="-342900" algn="l" rtl="0">
              <a:spcBef>
                <a:spcPts val="480"/>
              </a:spcBef>
              <a:spcAft>
                <a:spcPts val="0"/>
              </a:spcAft>
              <a:buClr>
                <a:schemeClr val="dk2"/>
              </a:buClr>
              <a:buSzPts val="2400"/>
              <a:buChar char="•"/>
            </a:pPr>
            <a:r>
              <a:rPr lang="en-GB">
                <a:solidFill>
                  <a:schemeClr val="dk2"/>
                </a:solidFill>
              </a:rPr>
              <a:t>What would I do? </a:t>
            </a:r>
            <a:endParaRPr/>
          </a:p>
          <a:p>
            <a:pPr marL="342900" lvl="0" indent="-342900" algn="l" rtl="0">
              <a:spcBef>
                <a:spcPts val="480"/>
              </a:spcBef>
              <a:spcAft>
                <a:spcPts val="0"/>
              </a:spcAft>
              <a:buClr>
                <a:schemeClr val="dk2"/>
              </a:buClr>
              <a:buSzPts val="2400"/>
              <a:buChar char="•"/>
            </a:pPr>
            <a:r>
              <a:rPr lang="en-GB">
                <a:solidFill>
                  <a:schemeClr val="dk2"/>
                </a:solidFill>
              </a:rPr>
              <a:t>What might happen next if I did that? </a:t>
            </a:r>
            <a:endParaRPr/>
          </a:p>
          <a:p>
            <a:pPr marL="342900" lvl="0" indent="-342900" algn="l" rtl="0">
              <a:spcBef>
                <a:spcPts val="480"/>
              </a:spcBef>
              <a:spcAft>
                <a:spcPts val="0"/>
              </a:spcAft>
              <a:buClr>
                <a:schemeClr val="dk2"/>
              </a:buClr>
              <a:buSzPts val="2400"/>
              <a:buChar char="•"/>
            </a:pPr>
            <a:r>
              <a:rPr lang="en-GB">
                <a:solidFill>
                  <a:schemeClr val="dk2"/>
                </a:solidFill>
              </a:rPr>
              <a:t>What other ways are there to solve this problem?</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578443" y="274639"/>
            <a:ext cx="11169208"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Triple boxer </a:t>
            </a:r>
            <a:endParaRPr/>
          </a:p>
        </p:txBody>
      </p:sp>
      <p:sp>
        <p:nvSpPr>
          <p:cNvPr id="210" name="Google Shape;210;p22"/>
          <p:cNvSpPr txBox="1">
            <a:spLocks noGrp="1"/>
          </p:cNvSpPr>
          <p:nvPr>
            <p:ph type="body" idx="1"/>
          </p:nvPr>
        </p:nvSpPr>
        <p:spPr>
          <a:xfrm>
            <a:off x="578443" y="1104792"/>
            <a:ext cx="5417299"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Cross </a:t>
            </a:r>
            <a:endParaRPr/>
          </a:p>
        </p:txBody>
      </p:sp>
      <p:sp>
        <p:nvSpPr>
          <p:cNvPr id="211" name="Google Shape;211;p22"/>
          <p:cNvSpPr txBox="1">
            <a:spLocks noGrp="1"/>
          </p:cNvSpPr>
          <p:nvPr>
            <p:ph type="body" idx="3"/>
          </p:nvPr>
        </p:nvSpPr>
        <p:spPr>
          <a:xfrm>
            <a:off x="578443" y="1744555"/>
            <a:ext cx="5417299" cy="389026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GB"/>
              <a:t>Try the three moves </a:t>
            </a:r>
            <a:endParaRPr/>
          </a:p>
        </p:txBody>
      </p:sp>
      <p:pic>
        <p:nvPicPr>
          <p:cNvPr id="212" name="Google Shape;212;p22" descr="A close up of text on a white background&#10;&#10;Description automatically generated"/>
          <p:cNvPicPr preferRelativeResize="0"/>
          <p:nvPr/>
        </p:nvPicPr>
        <p:blipFill rotWithShape="1">
          <a:blip r:embed="rId3">
            <a:alphaModFix/>
          </a:blip>
          <a:srcRect t="13829"/>
          <a:stretch/>
        </p:blipFill>
        <p:spPr>
          <a:xfrm rot="10800000">
            <a:off x="3742006" y="274638"/>
            <a:ext cx="8005645" cy="5173905"/>
          </a:xfrm>
          <a:prstGeom prst="rect">
            <a:avLst/>
          </a:prstGeom>
          <a:noFill/>
          <a:ln>
            <a:noFill/>
          </a:ln>
        </p:spPr>
      </p:pic>
      <p:pic>
        <p:nvPicPr>
          <p:cNvPr id="213" name="Google Shape;213;p22" descr="A screenshot of a cell phone&#10;&#10;Description automatically generated"/>
          <p:cNvPicPr preferRelativeResize="0"/>
          <p:nvPr/>
        </p:nvPicPr>
        <p:blipFill rotWithShape="1">
          <a:blip r:embed="rId4">
            <a:alphaModFix/>
          </a:blip>
          <a:srcRect t="11800" r="72406" b="15995"/>
          <a:stretch/>
        </p:blipFill>
        <p:spPr>
          <a:xfrm rot="5400000">
            <a:off x="938858" y="879981"/>
            <a:ext cx="1892424" cy="37138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578443" y="274639"/>
            <a:ext cx="11169208"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Triple boxer </a:t>
            </a:r>
            <a:endParaRPr/>
          </a:p>
        </p:txBody>
      </p:sp>
      <p:sp>
        <p:nvSpPr>
          <p:cNvPr id="219" name="Google Shape;219;p23"/>
          <p:cNvSpPr txBox="1">
            <a:spLocks noGrp="1"/>
          </p:cNvSpPr>
          <p:nvPr>
            <p:ph type="body" idx="1"/>
          </p:nvPr>
        </p:nvSpPr>
        <p:spPr>
          <a:xfrm>
            <a:off x="578443" y="1104792"/>
            <a:ext cx="5417299"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Cross </a:t>
            </a:r>
            <a:endParaRPr/>
          </a:p>
        </p:txBody>
      </p:sp>
      <p:sp>
        <p:nvSpPr>
          <p:cNvPr id="220" name="Google Shape;220;p23"/>
          <p:cNvSpPr txBox="1">
            <a:spLocks noGrp="1"/>
          </p:cNvSpPr>
          <p:nvPr>
            <p:ph type="body" idx="3"/>
          </p:nvPr>
        </p:nvSpPr>
        <p:spPr>
          <a:xfrm>
            <a:off x="578443" y="1744555"/>
            <a:ext cx="5417299" cy="389026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GB"/>
              <a:t>Try the three moves </a:t>
            </a:r>
            <a:endParaRPr/>
          </a:p>
        </p:txBody>
      </p:sp>
      <p:pic>
        <p:nvPicPr>
          <p:cNvPr id="221" name="Google Shape;221;p23" descr="A close up of text on a white background&#10;&#10;Description automatically generated"/>
          <p:cNvPicPr preferRelativeResize="0"/>
          <p:nvPr/>
        </p:nvPicPr>
        <p:blipFill rotWithShape="1">
          <a:blip r:embed="rId3">
            <a:alphaModFix/>
          </a:blip>
          <a:srcRect t="13829"/>
          <a:stretch/>
        </p:blipFill>
        <p:spPr>
          <a:xfrm rot="10800000">
            <a:off x="3742006" y="274638"/>
            <a:ext cx="8005645" cy="5173905"/>
          </a:xfrm>
          <a:prstGeom prst="rect">
            <a:avLst/>
          </a:prstGeom>
          <a:noFill/>
          <a:ln>
            <a:noFill/>
          </a:ln>
        </p:spPr>
      </p:pic>
      <p:pic>
        <p:nvPicPr>
          <p:cNvPr id="222" name="Google Shape;222;p23" descr="A screenshot of a cell phone&#10;&#10;Description automatically generated"/>
          <p:cNvPicPr preferRelativeResize="0"/>
          <p:nvPr/>
        </p:nvPicPr>
        <p:blipFill rotWithShape="1">
          <a:blip r:embed="rId4">
            <a:alphaModFix/>
          </a:blip>
          <a:srcRect l="4005" t="13440" r="37280" b="13805"/>
          <a:stretch/>
        </p:blipFill>
        <p:spPr>
          <a:xfrm rot="5400000">
            <a:off x="-7497" y="1247147"/>
            <a:ext cx="4026717" cy="37420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Coin challenge </a:t>
            </a:r>
            <a:endParaRPr/>
          </a:p>
        </p:txBody>
      </p:sp>
      <p:sp>
        <p:nvSpPr>
          <p:cNvPr id="228" name="Google Shape;228;p24"/>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endParaRPr/>
          </a:p>
        </p:txBody>
      </p:sp>
      <p:sp>
        <p:nvSpPr>
          <p:cNvPr id="229" name="Google Shape;229;p24"/>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Clr>
                <a:schemeClr val="dk1"/>
              </a:buClr>
              <a:buSzPts val="2400"/>
              <a:buFont typeface="Arial"/>
              <a:buAutoNum type="arabicPeriod"/>
            </a:pPr>
            <a:r>
              <a:rPr lang="en-GB"/>
              <a:t>If you had one of each coin how much would it add up to?</a:t>
            </a:r>
            <a:endParaRPr/>
          </a:p>
          <a:p>
            <a:pPr marL="457200" lvl="0" indent="-457200" algn="l" rtl="0">
              <a:spcBef>
                <a:spcPts val="480"/>
              </a:spcBef>
              <a:spcAft>
                <a:spcPts val="0"/>
              </a:spcAft>
              <a:buClr>
                <a:schemeClr val="dk1"/>
              </a:buClr>
              <a:buSzPts val="2400"/>
              <a:buFont typeface="Arial"/>
              <a:buAutoNum type="arabicPeriod"/>
            </a:pPr>
            <a:r>
              <a:rPr lang="en-GB"/>
              <a:t>How many different coins are there?</a:t>
            </a:r>
            <a:endParaRPr/>
          </a:p>
          <a:p>
            <a:pPr marL="457200" lvl="0" indent="-457200" algn="l" rtl="0">
              <a:spcBef>
                <a:spcPts val="480"/>
              </a:spcBef>
              <a:spcAft>
                <a:spcPts val="0"/>
              </a:spcAft>
              <a:buClr>
                <a:schemeClr val="dk1"/>
              </a:buClr>
              <a:buSzPts val="2400"/>
              <a:buFont typeface="Arial"/>
              <a:buAutoNum type="arabicPeriod"/>
            </a:pPr>
            <a:r>
              <a:rPr lang="en-GB"/>
              <a:t>Which ones are not round?</a:t>
            </a:r>
            <a:endParaRPr/>
          </a:p>
          <a:p>
            <a:pPr marL="457200" lvl="0" indent="-457200" algn="l" rtl="0">
              <a:spcBef>
                <a:spcPts val="480"/>
              </a:spcBef>
              <a:spcAft>
                <a:spcPts val="0"/>
              </a:spcAft>
              <a:buClr>
                <a:schemeClr val="dk1"/>
              </a:buClr>
              <a:buSzPts val="2400"/>
              <a:buFont typeface="Arial"/>
              <a:buAutoNum type="arabicPeriod"/>
            </a:pPr>
            <a:r>
              <a:rPr lang="en-GB"/>
              <a:t>Which is the smallest coin?</a:t>
            </a:r>
            <a:endParaRPr/>
          </a:p>
          <a:p>
            <a:pPr marL="457200" lvl="0" indent="-457200" algn="l" rtl="0">
              <a:spcBef>
                <a:spcPts val="480"/>
              </a:spcBef>
              <a:spcAft>
                <a:spcPts val="0"/>
              </a:spcAft>
              <a:buClr>
                <a:schemeClr val="dk1"/>
              </a:buClr>
              <a:buSzPts val="2400"/>
              <a:buFont typeface="Arial"/>
              <a:buAutoNum type="arabicPeriod"/>
            </a:pPr>
            <a:r>
              <a:rPr lang="en-GB"/>
              <a:t>Who is on every coin? </a:t>
            </a: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p:txBody>
      </p:sp>
      <p:sp>
        <p:nvSpPr>
          <p:cNvPr id="230" name="Google Shape;230;p24"/>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dirty="0"/>
              <a:t>Study the coins for 1 minute….</a:t>
            </a:r>
            <a:endParaRPr dirty="0"/>
          </a:p>
        </p:txBody>
      </p:sp>
      <p:pic>
        <p:nvPicPr>
          <p:cNvPr id="231" name="Google Shape;231;p24" descr="A4 British Coin Cut-Outs | Coins Display KS1 (teacher made)"/>
          <p:cNvPicPr preferRelativeResize="0">
            <a:picLocks noGrp="1"/>
          </p:cNvPicPr>
          <p:nvPr>
            <p:ph type="body" idx="4"/>
          </p:nvPr>
        </p:nvPicPr>
        <p:blipFill rotWithShape="1">
          <a:blip r:embed="rId3">
            <a:alphaModFix/>
          </a:blip>
          <a:srcRect/>
          <a:stretch/>
        </p:blipFill>
        <p:spPr>
          <a:xfrm>
            <a:off x="6299200" y="2335213"/>
            <a:ext cx="5416550" cy="270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5"/>
          <p:cNvPicPr preferRelativeResize="0"/>
          <p:nvPr/>
        </p:nvPicPr>
        <p:blipFill rotWithShape="1">
          <a:blip r:embed="rId3">
            <a:alphaModFix/>
          </a:blip>
          <a:srcRect l="7057" t="7190" r="14069" b="18926"/>
          <a:stretch/>
        </p:blipFill>
        <p:spPr>
          <a:xfrm>
            <a:off x="-1" y="0"/>
            <a:ext cx="10488707" cy="6858000"/>
          </a:xfrm>
          <a:prstGeom prst="rect">
            <a:avLst/>
          </a:prstGeom>
          <a:noFill/>
          <a:ln>
            <a:noFill/>
          </a:ln>
        </p:spPr>
      </p:pic>
      <p:sp>
        <p:nvSpPr>
          <p:cNvPr id="237" name="Google Shape;237;p25"/>
          <p:cNvSpPr txBox="1"/>
          <p:nvPr/>
        </p:nvSpPr>
        <p:spPr>
          <a:xfrm>
            <a:off x="10607040" y="267286"/>
            <a:ext cx="1350498"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2"/>
                </a:solidFill>
                <a:latin typeface="Arial"/>
                <a:ea typeface="Arial"/>
                <a:cs typeface="Arial"/>
                <a:sym typeface="Arial"/>
              </a:rPr>
              <a:t>Profits and pitfalls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You need a dice or choose a number from 1-6.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You have £20 – at the end of the game – how much do you have left? </a:t>
            </a:r>
            <a:endParaRPr/>
          </a:p>
        </p:txBody>
      </p:sp>
      <p:sp>
        <p:nvSpPr>
          <p:cNvPr id="238" name="Google Shape;238;p25"/>
          <p:cNvSpPr txBox="1"/>
          <p:nvPr/>
        </p:nvSpPr>
        <p:spPr>
          <a:xfrm>
            <a:off x="93785" y="54484"/>
            <a:ext cx="28135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a:t>
            </a:r>
            <a:endParaRPr/>
          </a:p>
        </p:txBody>
      </p:sp>
      <p:sp>
        <p:nvSpPr>
          <p:cNvPr id="239" name="Google Shape;239;p25"/>
          <p:cNvSpPr txBox="1"/>
          <p:nvPr/>
        </p:nvSpPr>
        <p:spPr>
          <a:xfrm>
            <a:off x="5278281" y="50353"/>
            <a:ext cx="28135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6</a:t>
            </a:r>
            <a:endParaRPr/>
          </a:p>
        </p:txBody>
      </p:sp>
      <p:sp>
        <p:nvSpPr>
          <p:cNvPr id="240" name="Google Shape;240;p25"/>
          <p:cNvSpPr txBox="1"/>
          <p:nvPr/>
        </p:nvSpPr>
        <p:spPr>
          <a:xfrm>
            <a:off x="4234927" y="62076"/>
            <a:ext cx="28135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5</a:t>
            </a:r>
            <a:endParaRPr/>
          </a:p>
        </p:txBody>
      </p:sp>
      <p:sp>
        <p:nvSpPr>
          <p:cNvPr id="241" name="Google Shape;241;p25"/>
          <p:cNvSpPr txBox="1"/>
          <p:nvPr/>
        </p:nvSpPr>
        <p:spPr>
          <a:xfrm>
            <a:off x="3223847" y="49794"/>
            <a:ext cx="28135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4</a:t>
            </a:r>
            <a:endParaRPr/>
          </a:p>
        </p:txBody>
      </p:sp>
      <p:sp>
        <p:nvSpPr>
          <p:cNvPr id="242" name="Google Shape;242;p25"/>
          <p:cNvSpPr txBox="1"/>
          <p:nvPr/>
        </p:nvSpPr>
        <p:spPr>
          <a:xfrm>
            <a:off x="2180493" y="22218"/>
            <a:ext cx="28135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a:t>
            </a:r>
            <a:endParaRPr/>
          </a:p>
        </p:txBody>
      </p:sp>
      <p:sp>
        <p:nvSpPr>
          <p:cNvPr id="243" name="Google Shape;243;p25"/>
          <p:cNvSpPr txBox="1"/>
          <p:nvPr/>
        </p:nvSpPr>
        <p:spPr>
          <a:xfrm>
            <a:off x="1137139" y="0"/>
            <a:ext cx="28135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a:t>
            </a:r>
            <a:endParaRPr/>
          </a:p>
        </p:txBody>
      </p:sp>
      <p:sp>
        <p:nvSpPr>
          <p:cNvPr id="244" name="Google Shape;244;p25"/>
          <p:cNvSpPr txBox="1"/>
          <p:nvPr/>
        </p:nvSpPr>
        <p:spPr>
          <a:xfrm>
            <a:off x="3230535" y="1751646"/>
            <a:ext cx="4599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17</a:t>
            </a:r>
            <a:endParaRPr/>
          </a:p>
        </p:txBody>
      </p:sp>
      <p:sp>
        <p:nvSpPr>
          <p:cNvPr id="245" name="Google Shape;245;p25"/>
          <p:cNvSpPr txBox="1"/>
          <p:nvPr/>
        </p:nvSpPr>
        <p:spPr>
          <a:xfrm>
            <a:off x="2195527" y="1749860"/>
            <a:ext cx="45995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18</a:t>
            </a:r>
            <a:endParaRPr/>
          </a:p>
        </p:txBody>
      </p:sp>
      <p:sp>
        <p:nvSpPr>
          <p:cNvPr id="246" name="Google Shape;246;p25"/>
          <p:cNvSpPr txBox="1"/>
          <p:nvPr/>
        </p:nvSpPr>
        <p:spPr>
          <a:xfrm>
            <a:off x="1149966" y="1749860"/>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19</a:t>
            </a:r>
            <a:endParaRPr/>
          </a:p>
        </p:txBody>
      </p:sp>
      <p:sp>
        <p:nvSpPr>
          <p:cNvPr id="247" name="Google Shape;247;p25"/>
          <p:cNvSpPr txBox="1"/>
          <p:nvPr/>
        </p:nvSpPr>
        <p:spPr>
          <a:xfrm>
            <a:off x="93784" y="1744613"/>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20</a:t>
            </a:r>
            <a:endParaRPr/>
          </a:p>
        </p:txBody>
      </p:sp>
      <p:sp>
        <p:nvSpPr>
          <p:cNvPr id="248" name="Google Shape;248;p25"/>
          <p:cNvSpPr txBox="1"/>
          <p:nvPr/>
        </p:nvSpPr>
        <p:spPr>
          <a:xfrm>
            <a:off x="9387433" y="55041"/>
            <a:ext cx="4599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10</a:t>
            </a:r>
            <a:endParaRPr/>
          </a:p>
        </p:txBody>
      </p:sp>
      <p:sp>
        <p:nvSpPr>
          <p:cNvPr id="249" name="Google Shape;249;p25"/>
          <p:cNvSpPr txBox="1"/>
          <p:nvPr/>
        </p:nvSpPr>
        <p:spPr>
          <a:xfrm>
            <a:off x="8317045" y="38630"/>
            <a:ext cx="28135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9</a:t>
            </a:r>
            <a:endParaRPr/>
          </a:p>
        </p:txBody>
      </p:sp>
      <p:sp>
        <p:nvSpPr>
          <p:cNvPr id="250" name="Google Shape;250;p25"/>
          <p:cNvSpPr txBox="1"/>
          <p:nvPr/>
        </p:nvSpPr>
        <p:spPr>
          <a:xfrm>
            <a:off x="7387334" y="82620"/>
            <a:ext cx="28135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8</a:t>
            </a:r>
            <a:endParaRPr/>
          </a:p>
        </p:txBody>
      </p:sp>
      <p:sp>
        <p:nvSpPr>
          <p:cNvPr id="251" name="Google Shape;251;p25"/>
          <p:cNvSpPr txBox="1"/>
          <p:nvPr/>
        </p:nvSpPr>
        <p:spPr>
          <a:xfrm>
            <a:off x="6348669" y="47449"/>
            <a:ext cx="28135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7</a:t>
            </a:r>
            <a:endParaRPr/>
          </a:p>
        </p:txBody>
      </p:sp>
      <p:sp>
        <p:nvSpPr>
          <p:cNvPr id="252" name="Google Shape;252;p25"/>
          <p:cNvSpPr txBox="1"/>
          <p:nvPr/>
        </p:nvSpPr>
        <p:spPr>
          <a:xfrm>
            <a:off x="8399537" y="1768615"/>
            <a:ext cx="4599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12</a:t>
            </a:r>
            <a:endParaRPr/>
          </a:p>
        </p:txBody>
      </p:sp>
      <p:sp>
        <p:nvSpPr>
          <p:cNvPr id="253" name="Google Shape;253;p25"/>
          <p:cNvSpPr txBox="1"/>
          <p:nvPr/>
        </p:nvSpPr>
        <p:spPr>
          <a:xfrm>
            <a:off x="7319888" y="1744613"/>
            <a:ext cx="4599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13</a:t>
            </a:r>
            <a:endParaRPr/>
          </a:p>
        </p:txBody>
      </p:sp>
      <p:sp>
        <p:nvSpPr>
          <p:cNvPr id="254" name="Google Shape;254;p25"/>
          <p:cNvSpPr txBox="1"/>
          <p:nvPr/>
        </p:nvSpPr>
        <p:spPr>
          <a:xfrm>
            <a:off x="6310369" y="1766829"/>
            <a:ext cx="4599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14</a:t>
            </a:r>
            <a:endParaRPr/>
          </a:p>
        </p:txBody>
      </p:sp>
      <p:sp>
        <p:nvSpPr>
          <p:cNvPr id="255" name="Google Shape;255;p25"/>
          <p:cNvSpPr txBox="1"/>
          <p:nvPr/>
        </p:nvSpPr>
        <p:spPr>
          <a:xfrm>
            <a:off x="5274009" y="2940031"/>
            <a:ext cx="4599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15</a:t>
            </a:r>
            <a:endParaRPr/>
          </a:p>
        </p:txBody>
      </p:sp>
      <p:sp>
        <p:nvSpPr>
          <p:cNvPr id="256" name="Google Shape;256;p25"/>
          <p:cNvSpPr txBox="1"/>
          <p:nvPr/>
        </p:nvSpPr>
        <p:spPr>
          <a:xfrm>
            <a:off x="4145628" y="1766829"/>
            <a:ext cx="4599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16</a:t>
            </a:r>
            <a:endParaRPr/>
          </a:p>
        </p:txBody>
      </p:sp>
      <p:sp>
        <p:nvSpPr>
          <p:cNvPr id="257" name="Google Shape;257;p25"/>
          <p:cNvSpPr txBox="1"/>
          <p:nvPr/>
        </p:nvSpPr>
        <p:spPr>
          <a:xfrm>
            <a:off x="9426596" y="1744613"/>
            <a:ext cx="4599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11</a:t>
            </a:r>
            <a:endParaRPr/>
          </a:p>
        </p:txBody>
      </p:sp>
      <p:sp>
        <p:nvSpPr>
          <p:cNvPr id="258" name="Google Shape;258;p25"/>
          <p:cNvSpPr txBox="1"/>
          <p:nvPr/>
        </p:nvSpPr>
        <p:spPr>
          <a:xfrm>
            <a:off x="4230238" y="3403428"/>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25</a:t>
            </a:r>
            <a:endParaRPr/>
          </a:p>
        </p:txBody>
      </p:sp>
      <p:sp>
        <p:nvSpPr>
          <p:cNvPr id="259" name="Google Shape;259;p25"/>
          <p:cNvSpPr txBox="1"/>
          <p:nvPr/>
        </p:nvSpPr>
        <p:spPr>
          <a:xfrm>
            <a:off x="3257204" y="3429000"/>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24</a:t>
            </a:r>
            <a:endParaRPr/>
          </a:p>
        </p:txBody>
      </p:sp>
      <p:sp>
        <p:nvSpPr>
          <p:cNvPr id="260" name="Google Shape;260;p25"/>
          <p:cNvSpPr txBox="1"/>
          <p:nvPr/>
        </p:nvSpPr>
        <p:spPr>
          <a:xfrm>
            <a:off x="2213850" y="3396613"/>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23</a:t>
            </a:r>
            <a:endParaRPr/>
          </a:p>
        </p:txBody>
      </p:sp>
      <p:sp>
        <p:nvSpPr>
          <p:cNvPr id="261" name="Google Shape;261;p25"/>
          <p:cNvSpPr txBox="1"/>
          <p:nvPr/>
        </p:nvSpPr>
        <p:spPr>
          <a:xfrm>
            <a:off x="1185133" y="3403428"/>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22</a:t>
            </a:r>
            <a:endParaRPr/>
          </a:p>
        </p:txBody>
      </p:sp>
      <p:sp>
        <p:nvSpPr>
          <p:cNvPr id="262" name="Google Shape;262;p25"/>
          <p:cNvSpPr txBox="1"/>
          <p:nvPr/>
        </p:nvSpPr>
        <p:spPr>
          <a:xfrm>
            <a:off x="0" y="3403428"/>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21</a:t>
            </a:r>
            <a:endParaRPr/>
          </a:p>
        </p:txBody>
      </p:sp>
      <p:sp>
        <p:nvSpPr>
          <p:cNvPr id="263" name="Google Shape;263;p25"/>
          <p:cNvSpPr txBox="1"/>
          <p:nvPr/>
        </p:nvSpPr>
        <p:spPr>
          <a:xfrm>
            <a:off x="7347122" y="3403428"/>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28</a:t>
            </a:r>
            <a:endParaRPr/>
          </a:p>
        </p:txBody>
      </p:sp>
      <p:sp>
        <p:nvSpPr>
          <p:cNvPr id="264" name="Google Shape;264;p25"/>
          <p:cNvSpPr txBox="1"/>
          <p:nvPr/>
        </p:nvSpPr>
        <p:spPr>
          <a:xfrm>
            <a:off x="6280099" y="3414593"/>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27</a:t>
            </a:r>
            <a:endParaRPr/>
          </a:p>
        </p:txBody>
      </p:sp>
      <p:sp>
        <p:nvSpPr>
          <p:cNvPr id="265" name="Google Shape;265;p25"/>
          <p:cNvSpPr txBox="1"/>
          <p:nvPr/>
        </p:nvSpPr>
        <p:spPr>
          <a:xfrm>
            <a:off x="8363495" y="3414593"/>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29</a:t>
            </a:r>
            <a:endParaRPr/>
          </a:p>
        </p:txBody>
      </p:sp>
      <p:sp>
        <p:nvSpPr>
          <p:cNvPr id="266" name="Google Shape;266;p25"/>
          <p:cNvSpPr txBox="1"/>
          <p:nvPr/>
        </p:nvSpPr>
        <p:spPr>
          <a:xfrm>
            <a:off x="5302163" y="3429000"/>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26</a:t>
            </a:r>
            <a:endParaRPr/>
          </a:p>
        </p:txBody>
      </p:sp>
      <p:sp>
        <p:nvSpPr>
          <p:cNvPr id="267" name="Google Shape;267;p25"/>
          <p:cNvSpPr txBox="1"/>
          <p:nvPr/>
        </p:nvSpPr>
        <p:spPr>
          <a:xfrm>
            <a:off x="9390554" y="3416598"/>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30</a:t>
            </a:r>
            <a:endParaRPr/>
          </a:p>
        </p:txBody>
      </p:sp>
      <p:sp>
        <p:nvSpPr>
          <p:cNvPr id="268" name="Google Shape;268;p25"/>
          <p:cNvSpPr txBox="1"/>
          <p:nvPr/>
        </p:nvSpPr>
        <p:spPr>
          <a:xfrm>
            <a:off x="6348669" y="5191105"/>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34</a:t>
            </a:r>
            <a:endParaRPr/>
          </a:p>
        </p:txBody>
      </p:sp>
      <p:sp>
        <p:nvSpPr>
          <p:cNvPr id="269" name="Google Shape;269;p25"/>
          <p:cNvSpPr txBox="1"/>
          <p:nvPr/>
        </p:nvSpPr>
        <p:spPr>
          <a:xfrm>
            <a:off x="7319888" y="5181233"/>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33</a:t>
            </a:r>
            <a:endParaRPr/>
          </a:p>
        </p:txBody>
      </p:sp>
      <p:sp>
        <p:nvSpPr>
          <p:cNvPr id="270" name="Google Shape;270;p25"/>
          <p:cNvSpPr txBox="1"/>
          <p:nvPr/>
        </p:nvSpPr>
        <p:spPr>
          <a:xfrm>
            <a:off x="8381516" y="5181233"/>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32</a:t>
            </a:r>
            <a:endParaRPr/>
          </a:p>
        </p:txBody>
      </p:sp>
      <p:sp>
        <p:nvSpPr>
          <p:cNvPr id="271" name="Google Shape;271;p25"/>
          <p:cNvSpPr txBox="1"/>
          <p:nvPr/>
        </p:nvSpPr>
        <p:spPr>
          <a:xfrm>
            <a:off x="9387433" y="5181233"/>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31</a:t>
            </a:r>
            <a:endParaRPr/>
          </a:p>
        </p:txBody>
      </p:sp>
      <p:sp>
        <p:nvSpPr>
          <p:cNvPr id="272" name="Google Shape;272;p25"/>
          <p:cNvSpPr txBox="1"/>
          <p:nvPr/>
        </p:nvSpPr>
        <p:spPr>
          <a:xfrm>
            <a:off x="4252300" y="5217817"/>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36</a:t>
            </a:r>
            <a:endParaRPr/>
          </a:p>
        </p:txBody>
      </p:sp>
      <p:sp>
        <p:nvSpPr>
          <p:cNvPr id="273" name="Google Shape;273;p25"/>
          <p:cNvSpPr txBox="1"/>
          <p:nvPr/>
        </p:nvSpPr>
        <p:spPr>
          <a:xfrm>
            <a:off x="5321861" y="5207945"/>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35</a:t>
            </a:r>
            <a:endParaRPr/>
          </a:p>
        </p:txBody>
      </p:sp>
      <p:sp>
        <p:nvSpPr>
          <p:cNvPr id="274" name="Google Shape;274;p25"/>
          <p:cNvSpPr txBox="1"/>
          <p:nvPr/>
        </p:nvSpPr>
        <p:spPr>
          <a:xfrm>
            <a:off x="3238374" y="5200418"/>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37</a:t>
            </a:r>
            <a:endParaRPr/>
          </a:p>
        </p:txBody>
      </p:sp>
      <p:sp>
        <p:nvSpPr>
          <p:cNvPr id="275" name="Google Shape;275;p25"/>
          <p:cNvSpPr txBox="1"/>
          <p:nvPr/>
        </p:nvSpPr>
        <p:spPr>
          <a:xfrm>
            <a:off x="41177" y="5227689"/>
            <a:ext cx="333962" cy="92333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END</a:t>
            </a:r>
            <a:endParaRPr/>
          </a:p>
        </p:txBody>
      </p:sp>
      <p:sp>
        <p:nvSpPr>
          <p:cNvPr id="276" name="Google Shape;276;p25"/>
          <p:cNvSpPr txBox="1"/>
          <p:nvPr/>
        </p:nvSpPr>
        <p:spPr>
          <a:xfrm>
            <a:off x="1185133" y="5230527"/>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39</a:t>
            </a:r>
            <a:endParaRPr/>
          </a:p>
        </p:txBody>
      </p:sp>
      <p:sp>
        <p:nvSpPr>
          <p:cNvPr id="277" name="Google Shape;277;p25"/>
          <p:cNvSpPr txBox="1"/>
          <p:nvPr/>
        </p:nvSpPr>
        <p:spPr>
          <a:xfrm>
            <a:off x="2655478" y="5223000"/>
            <a:ext cx="4959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38</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6"/>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Demanding designs </a:t>
            </a:r>
            <a:endParaRPr/>
          </a:p>
        </p:txBody>
      </p:sp>
      <p:sp>
        <p:nvSpPr>
          <p:cNvPr id="283" name="Google Shape;283;p26"/>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Your mission</a:t>
            </a:r>
            <a:endParaRPr/>
          </a:p>
        </p:txBody>
      </p:sp>
      <p:sp>
        <p:nvSpPr>
          <p:cNvPr id="284" name="Google Shape;284;p26"/>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GB"/>
              <a:t>Design a new uniform for brownies.  It needs</a:t>
            </a:r>
            <a:endParaRPr/>
          </a:p>
          <a:p>
            <a:pPr marL="342900" lvl="0" indent="-342900" algn="l" rtl="0">
              <a:spcBef>
                <a:spcPts val="480"/>
              </a:spcBef>
              <a:spcAft>
                <a:spcPts val="0"/>
              </a:spcAft>
              <a:buClr>
                <a:schemeClr val="dk1"/>
              </a:buClr>
              <a:buSzPts val="2400"/>
              <a:buChar char="•"/>
            </a:pPr>
            <a:r>
              <a:rPr lang="en-GB"/>
              <a:t>4 pieces of uniform</a:t>
            </a:r>
            <a:endParaRPr/>
          </a:p>
          <a:p>
            <a:pPr marL="342900" lvl="0" indent="-342900" algn="l" rtl="0">
              <a:spcBef>
                <a:spcPts val="480"/>
              </a:spcBef>
              <a:spcAft>
                <a:spcPts val="0"/>
              </a:spcAft>
              <a:buClr>
                <a:schemeClr val="dk1"/>
              </a:buClr>
              <a:buSzPts val="2400"/>
              <a:buChar char="•"/>
            </a:pPr>
            <a:r>
              <a:rPr lang="en-GB"/>
              <a:t>Have Brownies written on it</a:t>
            </a:r>
            <a:endParaRPr/>
          </a:p>
          <a:p>
            <a:pPr marL="342900" lvl="0" indent="-342900" algn="l" rtl="0">
              <a:spcBef>
                <a:spcPts val="480"/>
              </a:spcBef>
              <a:spcAft>
                <a:spcPts val="0"/>
              </a:spcAft>
              <a:buClr>
                <a:schemeClr val="dk1"/>
              </a:buClr>
              <a:buSzPts val="2400"/>
              <a:buChar char="•"/>
            </a:pPr>
            <a:r>
              <a:rPr lang="en-GB"/>
              <a:t>Be suitable for the UK</a:t>
            </a: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p:txBody>
      </p:sp>
      <p:sp>
        <p:nvSpPr>
          <p:cNvPr id="285" name="Google Shape;285;p26"/>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All change </a:t>
            </a:r>
            <a:endParaRPr/>
          </a:p>
        </p:txBody>
      </p:sp>
      <p:sp>
        <p:nvSpPr>
          <p:cNvPr id="286" name="Google Shape;286;p26"/>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t>5 pieces of uniform</a:t>
            </a:r>
            <a:endParaRPr/>
          </a:p>
          <a:p>
            <a:pPr marL="342900" lvl="0" indent="-342900" algn="l" rtl="0">
              <a:spcBef>
                <a:spcPts val="480"/>
              </a:spcBef>
              <a:spcAft>
                <a:spcPts val="0"/>
              </a:spcAft>
              <a:buClr>
                <a:schemeClr val="dk1"/>
              </a:buClr>
              <a:buSzPts val="2400"/>
              <a:buChar char="•"/>
            </a:pPr>
            <a:r>
              <a:rPr lang="en-GB"/>
              <a:t>Must be suitable for hot weather</a:t>
            </a:r>
            <a:endParaRPr/>
          </a:p>
          <a:p>
            <a:pPr marL="342900" lvl="0" indent="-342900" algn="l" rtl="0">
              <a:spcBef>
                <a:spcPts val="480"/>
              </a:spcBef>
              <a:spcAft>
                <a:spcPts val="0"/>
              </a:spcAft>
              <a:buClr>
                <a:schemeClr val="dk1"/>
              </a:buClr>
              <a:buSzPts val="2400"/>
              <a:buChar char="•"/>
            </a:pPr>
            <a:r>
              <a:rPr lang="en-GB"/>
              <a:t>Must have a hat</a:t>
            </a: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a:p>
            <a:pPr marL="342900" lvl="0" indent="-342900" algn="l" rtl="0">
              <a:spcBef>
                <a:spcPts val="480"/>
              </a:spcBef>
              <a:spcAft>
                <a:spcPts val="0"/>
              </a:spcAft>
              <a:buClr>
                <a:schemeClr val="dk1"/>
              </a:buClr>
              <a:buSzPts val="2400"/>
              <a:buChar char="•"/>
            </a:pPr>
            <a:r>
              <a:rPr lang="en-GB"/>
              <a:t>Lets see the designs</a:t>
            </a:r>
            <a:endParaRPr/>
          </a:p>
          <a:p>
            <a:pPr marL="342900" lvl="0" indent="-190500" algn="l" rtl="0">
              <a:spcBef>
                <a:spcPts val="480"/>
              </a:spcBef>
              <a:spcAft>
                <a:spcPts val="0"/>
              </a:spcAft>
              <a:buClr>
                <a:schemeClr val="dk1"/>
              </a:buClr>
              <a:buSzPts val="2400"/>
              <a:buNone/>
            </a:pPr>
            <a:endParaRPr/>
          </a:p>
          <a:p>
            <a:pPr marL="342900" lvl="0" indent="-342900" algn="l" rtl="0">
              <a:spcBef>
                <a:spcPts val="480"/>
              </a:spcBef>
              <a:spcAft>
                <a:spcPts val="0"/>
              </a:spcAft>
              <a:buClr>
                <a:schemeClr val="dk1"/>
              </a:buClr>
              <a:buSzPts val="2400"/>
              <a:buChar char="•"/>
            </a:pPr>
            <a:r>
              <a:rPr lang="en-GB"/>
              <a:t>How did you find the challenge?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7"/>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Life cycle survival</a:t>
            </a:r>
            <a:endParaRPr/>
          </a:p>
        </p:txBody>
      </p:sp>
      <p:sp>
        <p:nvSpPr>
          <p:cNvPr id="292" name="Google Shape;292;p27"/>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Actions </a:t>
            </a:r>
            <a:endParaRPr/>
          </a:p>
        </p:txBody>
      </p:sp>
      <p:sp>
        <p:nvSpPr>
          <p:cNvPr id="293" name="Google Shape;293;p27"/>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t>Egg – curl up on the floor</a:t>
            </a:r>
            <a:endParaRPr/>
          </a:p>
          <a:p>
            <a:pPr marL="342900" lvl="0" indent="-342900" algn="l" rtl="0">
              <a:spcBef>
                <a:spcPts val="480"/>
              </a:spcBef>
              <a:spcAft>
                <a:spcPts val="0"/>
              </a:spcAft>
              <a:buClr>
                <a:schemeClr val="dk1"/>
              </a:buClr>
              <a:buSzPts val="2400"/>
              <a:buChar char="•"/>
            </a:pPr>
            <a:r>
              <a:rPr lang="en-GB"/>
              <a:t>Caterpillar – crawl on the floor </a:t>
            </a:r>
            <a:endParaRPr/>
          </a:p>
          <a:p>
            <a:pPr marL="342900" lvl="0" indent="-342900" algn="l" rtl="0">
              <a:spcBef>
                <a:spcPts val="480"/>
              </a:spcBef>
              <a:spcAft>
                <a:spcPts val="0"/>
              </a:spcAft>
              <a:buClr>
                <a:schemeClr val="dk1"/>
              </a:buClr>
              <a:buSzPts val="2400"/>
              <a:buChar char="•"/>
            </a:pPr>
            <a:r>
              <a:rPr lang="en-GB"/>
              <a:t>Chrysalis – spin around</a:t>
            </a:r>
            <a:endParaRPr/>
          </a:p>
          <a:p>
            <a:pPr marL="342900" lvl="0" indent="-342900" algn="l" rtl="0">
              <a:spcBef>
                <a:spcPts val="480"/>
              </a:spcBef>
              <a:spcAft>
                <a:spcPts val="0"/>
              </a:spcAft>
              <a:buClr>
                <a:schemeClr val="dk1"/>
              </a:buClr>
              <a:buSzPts val="2400"/>
              <a:buChar char="•"/>
            </a:pPr>
            <a:r>
              <a:rPr lang="en-GB"/>
              <a:t>Metamorphosis  - fly like a butterfly </a:t>
            </a:r>
            <a:endParaRPr/>
          </a:p>
          <a:p>
            <a:pPr marL="342900" lvl="0" indent="-190500" algn="l" rtl="0">
              <a:spcBef>
                <a:spcPts val="480"/>
              </a:spcBef>
              <a:spcAft>
                <a:spcPts val="0"/>
              </a:spcAft>
              <a:buClr>
                <a:schemeClr val="dk1"/>
              </a:buClr>
              <a:buSzPts val="2400"/>
              <a:buNone/>
            </a:pPr>
            <a:endParaRPr/>
          </a:p>
        </p:txBody>
      </p:sp>
      <p:sp>
        <p:nvSpPr>
          <p:cNvPr id="294" name="Google Shape;294;p27"/>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To play the game </a:t>
            </a:r>
            <a:endParaRPr/>
          </a:p>
        </p:txBody>
      </p:sp>
      <p:sp>
        <p:nvSpPr>
          <p:cNvPr id="295" name="Google Shape;295;p27"/>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dirty="0"/>
              <a:t>Risk assess – is it safe?</a:t>
            </a:r>
            <a:endParaRPr dirty="0"/>
          </a:p>
          <a:p>
            <a:pPr marL="342900" lvl="0" indent="-342900" algn="l" rtl="0">
              <a:spcBef>
                <a:spcPts val="480"/>
              </a:spcBef>
              <a:spcAft>
                <a:spcPts val="0"/>
              </a:spcAft>
              <a:buClr>
                <a:schemeClr val="dk1"/>
              </a:buClr>
              <a:buSzPts val="2400"/>
              <a:buChar char="•"/>
            </a:pPr>
            <a:r>
              <a:rPr lang="en-GB" dirty="0"/>
              <a:t>When we call out a stage do the action</a:t>
            </a:r>
            <a:endParaRPr dirty="0"/>
          </a:p>
          <a:p>
            <a:pPr marL="342900" lvl="0" indent="-342900" algn="l" rtl="0">
              <a:spcBef>
                <a:spcPts val="480"/>
              </a:spcBef>
              <a:spcAft>
                <a:spcPts val="0"/>
              </a:spcAft>
              <a:buClr>
                <a:schemeClr val="dk1"/>
              </a:buClr>
              <a:buSzPts val="2400"/>
              <a:buChar char="•"/>
            </a:pPr>
            <a:r>
              <a:rPr lang="en-GB" dirty="0"/>
              <a:t>Make it harder- when we call out a stage act the next stage! </a:t>
            </a:r>
            <a:endParaRPr dirty="0"/>
          </a:p>
          <a:p>
            <a:pPr marL="342900" lvl="0" indent="-190500" algn="l" rtl="0">
              <a:spcBef>
                <a:spcPts val="480"/>
              </a:spcBef>
              <a:spcAft>
                <a:spcPts val="0"/>
              </a:spcAft>
              <a:buClr>
                <a:schemeClr val="dk1"/>
              </a:buClr>
              <a:buSzPts val="24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Trefoil trivia </a:t>
            </a:r>
            <a:endParaRPr/>
          </a:p>
        </p:txBody>
      </p:sp>
      <p:sp>
        <p:nvSpPr>
          <p:cNvPr id="56" name="Google Shape;56;p3"/>
          <p:cNvSpPr txBox="1">
            <a:spLocks noGrp="1"/>
          </p:cNvSpPr>
          <p:nvPr>
            <p:ph type="body" idx="1"/>
          </p:nvPr>
        </p:nvSpPr>
        <p:spPr>
          <a:xfrm>
            <a:off x="578443" y="1084662"/>
            <a:ext cx="11182552" cy="4550153"/>
          </a:xfrm>
          <a:prstGeom prst="rect">
            <a:avLst/>
          </a:prstGeom>
          <a:noFill/>
          <a:ln>
            <a:noFill/>
          </a:ln>
        </p:spPr>
        <p:txBody>
          <a:bodyPr spcFirstLastPara="1" wrap="square" lIns="0" tIns="0" rIns="0" bIns="0" anchor="t" anchorCtr="0">
            <a:noAutofit/>
          </a:bodyPr>
          <a:lstStyle/>
          <a:p>
            <a:pPr marL="514350" lvl="0" indent="-514350" algn="l" rtl="0">
              <a:spcBef>
                <a:spcPts val="0"/>
              </a:spcBef>
              <a:spcAft>
                <a:spcPts val="0"/>
              </a:spcAft>
              <a:buClr>
                <a:schemeClr val="dk1"/>
              </a:buClr>
              <a:buSzPts val="3200"/>
              <a:buFont typeface="+mj-lt"/>
              <a:buAutoNum type="arabicPeriod"/>
            </a:pPr>
            <a:r>
              <a:rPr lang="en-GB" dirty="0"/>
              <a:t>Whats the name of the Guiding symbol?</a:t>
            </a:r>
            <a:endParaRPr dirty="0"/>
          </a:p>
          <a:p>
            <a:pPr marL="514350" lvl="0" indent="-514350" algn="l" rtl="0">
              <a:spcBef>
                <a:spcPts val="640"/>
              </a:spcBef>
              <a:spcAft>
                <a:spcPts val="0"/>
              </a:spcAft>
              <a:buClr>
                <a:schemeClr val="dk1"/>
              </a:buClr>
              <a:buSzPts val="3200"/>
              <a:buFont typeface="+mj-lt"/>
              <a:buAutoNum type="arabicPeriod"/>
            </a:pPr>
            <a:r>
              <a:rPr lang="en-GB" dirty="0"/>
              <a:t>How many leaves are there?</a:t>
            </a:r>
            <a:endParaRPr dirty="0"/>
          </a:p>
          <a:p>
            <a:pPr marL="514350" lvl="0" indent="-514350" algn="l" rtl="0">
              <a:spcBef>
                <a:spcPts val="640"/>
              </a:spcBef>
              <a:spcAft>
                <a:spcPts val="0"/>
              </a:spcAft>
              <a:buClr>
                <a:schemeClr val="dk1"/>
              </a:buClr>
              <a:buSzPts val="3200"/>
              <a:buFont typeface="+mj-lt"/>
              <a:buAutoNum type="arabicPeriod"/>
            </a:pPr>
            <a:r>
              <a:rPr lang="en-GB" dirty="0"/>
              <a:t>As well as the leaves what else can you see?</a:t>
            </a:r>
            <a:endParaRPr dirty="0"/>
          </a:p>
          <a:p>
            <a:pPr marL="514350" lvl="0" indent="-514350" algn="l" rtl="0">
              <a:spcBef>
                <a:spcPts val="640"/>
              </a:spcBef>
              <a:spcAft>
                <a:spcPts val="0"/>
              </a:spcAft>
              <a:buClr>
                <a:schemeClr val="dk1"/>
              </a:buClr>
              <a:buSzPts val="3200"/>
              <a:buFont typeface="+mj-lt"/>
              <a:buAutoNum type="arabicPeriod"/>
            </a:pPr>
            <a:r>
              <a:rPr lang="en-GB" dirty="0"/>
              <a:t>What do the 3 leaves stand for?</a:t>
            </a:r>
            <a:endParaRPr dirty="0"/>
          </a:p>
          <a:p>
            <a:pPr marL="514350" lvl="0" indent="-514350" algn="l" rtl="0">
              <a:spcBef>
                <a:spcPts val="640"/>
              </a:spcBef>
              <a:spcAft>
                <a:spcPts val="0"/>
              </a:spcAft>
              <a:buClr>
                <a:schemeClr val="dk1"/>
              </a:buClr>
              <a:buSzPts val="3200"/>
              <a:buFont typeface="+mj-lt"/>
              <a:buAutoNum type="arabicPeriod"/>
            </a:pPr>
            <a:r>
              <a:rPr lang="en-GB" dirty="0"/>
              <a:t>Why is it yellow?</a:t>
            </a:r>
            <a:endParaRPr dirty="0"/>
          </a:p>
          <a:p>
            <a:pPr marL="514350" lvl="0" indent="-514350" algn="l" rtl="0">
              <a:spcBef>
                <a:spcPts val="640"/>
              </a:spcBef>
              <a:spcAft>
                <a:spcPts val="0"/>
              </a:spcAft>
              <a:buClr>
                <a:schemeClr val="dk1"/>
              </a:buClr>
              <a:buSzPts val="3200"/>
              <a:buFont typeface="+mj-lt"/>
              <a:buAutoNum type="arabicPeriod"/>
            </a:pPr>
            <a:r>
              <a:rPr lang="en-GB" dirty="0"/>
              <a:t>What do the stars represent?</a:t>
            </a:r>
            <a:endParaRPr dirty="0"/>
          </a:p>
          <a:p>
            <a:pPr marL="514350" lvl="0" indent="-514350" algn="l" rtl="0">
              <a:spcBef>
                <a:spcPts val="640"/>
              </a:spcBef>
              <a:spcAft>
                <a:spcPts val="0"/>
              </a:spcAft>
              <a:buClr>
                <a:schemeClr val="dk1"/>
              </a:buClr>
              <a:buSzPts val="3200"/>
              <a:buFont typeface="+mj-lt"/>
              <a:buAutoNum type="arabicPeriod"/>
            </a:pPr>
            <a:r>
              <a:rPr lang="en-GB" dirty="0"/>
              <a:t>Whats the compass needle for?</a:t>
            </a:r>
            <a:endParaRPr dirty="0"/>
          </a:p>
          <a:p>
            <a:pPr marL="514350" lvl="0" indent="-514350" algn="l" rtl="0">
              <a:spcBef>
                <a:spcPts val="640"/>
              </a:spcBef>
              <a:spcAft>
                <a:spcPts val="0"/>
              </a:spcAft>
              <a:buClr>
                <a:schemeClr val="dk1"/>
              </a:buClr>
              <a:buSzPts val="3200"/>
              <a:buFont typeface="+mj-lt"/>
              <a:buAutoNum type="arabicPeriod"/>
            </a:pPr>
            <a:r>
              <a:rPr lang="en-GB" dirty="0"/>
              <a:t>Which part is for the love of humans everywhere?  </a:t>
            </a:r>
            <a:br>
              <a:rPr lang="en-GB"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Lend a hand pillowcase </a:t>
            </a:r>
            <a:endParaRPr/>
          </a:p>
        </p:txBody>
      </p:sp>
      <p:sp>
        <p:nvSpPr>
          <p:cNvPr id="62" name="Google Shape;62;p4"/>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Your challenge </a:t>
            </a:r>
            <a:endParaRPr/>
          </a:p>
        </p:txBody>
      </p:sp>
      <p:sp>
        <p:nvSpPr>
          <p:cNvPr id="63" name="Google Shape;63;p4"/>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222222"/>
              </a:buClr>
              <a:buSzPts val="2400"/>
              <a:buChar char="•"/>
            </a:pPr>
            <a:r>
              <a:rPr lang="en-GB" b="0" i="0">
                <a:solidFill>
                  <a:srgbClr val="222222"/>
                </a:solidFill>
                <a:latin typeface="Verdana"/>
                <a:ea typeface="Verdana"/>
                <a:cs typeface="Verdana"/>
                <a:sym typeface="Verdana"/>
              </a:rPr>
              <a:t>You have 3 minutes to collect 10 things</a:t>
            </a:r>
            <a:endParaRPr/>
          </a:p>
          <a:p>
            <a:pPr marL="342900" lvl="0" indent="-342900" algn="l" rtl="0">
              <a:spcBef>
                <a:spcPts val="480"/>
              </a:spcBef>
              <a:spcAft>
                <a:spcPts val="0"/>
              </a:spcAft>
              <a:buClr>
                <a:srgbClr val="222222"/>
              </a:buClr>
              <a:buSzPts val="2400"/>
              <a:buChar char="•"/>
            </a:pPr>
            <a:r>
              <a:rPr lang="en-GB">
                <a:solidFill>
                  <a:srgbClr val="222222"/>
                </a:solidFill>
                <a:latin typeface="Verdana"/>
                <a:ea typeface="Verdana"/>
                <a:cs typeface="Verdana"/>
                <a:sym typeface="Verdana"/>
              </a:rPr>
              <a:t>P</a:t>
            </a:r>
            <a:r>
              <a:rPr lang="en-GB" b="0" i="0">
                <a:solidFill>
                  <a:srgbClr val="222222"/>
                </a:solidFill>
                <a:latin typeface="Verdana"/>
                <a:ea typeface="Verdana"/>
                <a:cs typeface="Verdana"/>
                <a:sym typeface="Verdana"/>
              </a:rPr>
              <a:t>ut them in a pillowcase</a:t>
            </a:r>
            <a:endParaRPr/>
          </a:p>
          <a:p>
            <a:pPr marL="342900" lvl="0" indent="-342900" algn="l" rtl="0">
              <a:spcBef>
                <a:spcPts val="480"/>
              </a:spcBef>
              <a:spcAft>
                <a:spcPts val="0"/>
              </a:spcAft>
              <a:buClr>
                <a:srgbClr val="222222"/>
              </a:buClr>
              <a:buSzPts val="2400"/>
              <a:buChar char="•"/>
            </a:pPr>
            <a:r>
              <a:rPr lang="en-GB">
                <a:solidFill>
                  <a:srgbClr val="222222"/>
                </a:solidFill>
                <a:latin typeface="Verdana"/>
                <a:ea typeface="Verdana"/>
                <a:cs typeface="Verdana"/>
                <a:sym typeface="Verdana"/>
              </a:rPr>
              <a:t>The things need to be </a:t>
            </a:r>
            <a:r>
              <a:rPr lang="en-GB" b="0" i="0">
                <a:solidFill>
                  <a:srgbClr val="222222"/>
                </a:solidFill>
                <a:latin typeface="Verdana"/>
                <a:ea typeface="Verdana"/>
                <a:cs typeface="Verdana"/>
                <a:sym typeface="Verdana"/>
              </a:rPr>
              <a:t>random things you can find around the house. </a:t>
            </a:r>
            <a:endParaRPr/>
          </a:p>
          <a:p>
            <a:pPr marL="342900" lvl="0" indent="-342900" algn="l" rtl="0">
              <a:spcBef>
                <a:spcPts val="480"/>
              </a:spcBef>
              <a:spcAft>
                <a:spcPts val="0"/>
              </a:spcAft>
              <a:buClr>
                <a:srgbClr val="222222"/>
              </a:buClr>
              <a:buSzPts val="2400"/>
              <a:buChar char="•"/>
            </a:pPr>
            <a:r>
              <a:rPr lang="en-GB">
                <a:solidFill>
                  <a:srgbClr val="222222"/>
                </a:solidFill>
                <a:latin typeface="Verdana"/>
                <a:ea typeface="Verdana"/>
                <a:cs typeface="Verdana"/>
                <a:sym typeface="Verdana"/>
              </a:rPr>
              <a:t>Seek permission – nothing breakable </a:t>
            </a:r>
            <a:endParaRPr/>
          </a:p>
        </p:txBody>
      </p:sp>
      <p:sp>
        <p:nvSpPr>
          <p:cNvPr id="64" name="Google Shape;64;p4"/>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Show me something  </a:t>
            </a:r>
            <a:endParaRPr/>
          </a:p>
        </p:txBody>
      </p:sp>
      <p:sp>
        <p:nvSpPr>
          <p:cNvPr id="65" name="Google Shape;65;p4"/>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dirty="0"/>
              <a:t>That you could use as a good turn</a:t>
            </a:r>
            <a:endParaRPr dirty="0"/>
          </a:p>
          <a:p>
            <a:pPr marL="342900" lvl="0" indent="-190500" algn="l" rtl="0">
              <a:spcBef>
                <a:spcPts val="480"/>
              </a:spcBef>
              <a:spcAft>
                <a:spcPts val="0"/>
              </a:spcAft>
              <a:buClr>
                <a:schemeClr val="dk1"/>
              </a:buClr>
              <a:buSzPts val="2400"/>
              <a:buNone/>
            </a:pPr>
            <a:endParaRPr dirty="0"/>
          </a:p>
          <a:p>
            <a:pPr marL="342900" lvl="0" indent="-342900" algn="l" rtl="0">
              <a:spcBef>
                <a:spcPts val="480"/>
              </a:spcBef>
              <a:spcAft>
                <a:spcPts val="0"/>
              </a:spcAft>
              <a:buClr>
                <a:schemeClr val="dk1"/>
              </a:buClr>
              <a:buSzPts val="2400"/>
              <a:buChar char="•"/>
            </a:pPr>
            <a:r>
              <a:rPr lang="en-GB" dirty="0"/>
              <a:t>How many of your objects can you use to help others? </a:t>
            </a:r>
          </a:p>
          <a:p>
            <a:pPr marL="342900" lvl="0" indent="-342900" algn="l" rtl="0">
              <a:spcBef>
                <a:spcPts val="480"/>
              </a:spcBef>
              <a:spcAft>
                <a:spcPts val="0"/>
              </a:spcAft>
              <a:buClr>
                <a:schemeClr val="dk1"/>
              </a:buClr>
              <a:buSzPts val="2400"/>
              <a:buChar char="•"/>
            </a:pPr>
            <a:endParaRPr lang="en-GB" dirty="0"/>
          </a:p>
          <a:p>
            <a:pPr marL="342900" lvl="0" indent="-342900" algn="l" rtl="0">
              <a:spcBef>
                <a:spcPts val="480"/>
              </a:spcBef>
              <a:spcAft>
                <a:spcPts val="0"/>
              </a:spcAft>
              <a:buClr>
                <a:schemeClr val="dk1"/>
              </a:buClr>
              <a:buSzPts val="2400"/>
              <a:buChar char="•"/>
            </a:pPr>
            <a:r>
              <a:rPr lang="en-GB" dirty="0">
                <a:solidFill>
                  <a:schemeClr val="tx2"/>
                </a:solidFill>
              </a:rPr>
              <a:t>Try and do all the good turns you have identified this week. </a:t>
            </a:r>
            <a:endParaRPr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Brownie pocket challenges</a:t>
            </a:r>
            <a:endParaRPr/>
          </a:p>
        </p:txBody>
      </p:sp>
      <p:sp>
        <p:nvSpPr>
          <p:cNvPr id="71" name="Google Shape;71;p5"/>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In your pocket you have….</a:t>
            </a:r>
            <a:endParaRPr/>
          </a:p>
        </p:txBody>
      </p:sp>
      <p:sp>
        <p:nvSpPr>
          <p:cNvPr id="72" name="Google Shape;72;p5"/>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t>White handkerchief</a:t>
            </a:r>
            <a:endParaRPr/>
          </a:p>
          <a:p>
            <a:pPr marL="342900" lvl="0" indent="-342900" algn="l" rtl="0">
              <a:spcBef>
                <a:spcPts val="480"/>
              </a:spcBef>
              <a:spcAft>
                <a:spcPts val="0"/>
              </a:spcAft>
              <a:buClr>
                <a:schemeClr val="dk1"/>
              </a:buClr>
              <a:buSzPts val="2400"/>
              <a:buChar char="•"/>
            </a:pPr>
            <a:r>
              <a:rPr lang="en-GB"/>
              <a:t>Plasters</a:t>
            </a:r>
            <a:endParaRPr/>
          </a:p>
          <a:p>
            <a:pPr marL="342900" lvl="0" indent="-342900" algn="l" rtl="0">
              <a:spcBef>
                <a:spcPts val="480"/>
              </a:spcBef>
              <a:spcAft>
                <a:spcPts val="0"/>
              </a:spcAft>
              <a:buClr>
                <a:schemeClr val="dk1"/>
              </a:buClr>
              <a:buSzPts val="2400"/>
              <a:buChar char="•"/>
            </a:pPr>
            <a:r>
              <a:rPr lang="en-GB"/>
              <a:t>Safety pin</a:t>
            </a:r>
            <a:endParaRPr/>
          </a:p>
          <a:p>
            <a:pPr marL="342900" lvl="0" indent="-342900" algn="l" rtl="0">
              <a:spcBef>
                <a:spcPts val="480"/>
              </a:spcBef>
              <a:spcAft>
                <a:spcPts val="0"/>
              </a:spcAft>
              <a:buClr>
                <a:schemeClr val="dk1"/>
              </a:buClr>
              <a:buSzPts val="2400"/>
              <a:buChar char="•"/>
            </a:pPr>
            <a:r>
              <a:rPr lang="en-GB"/>
              <a:t>10p piece</a:t>
            </a:r>
            <a:endParaRPr/>
          </a:p>
          <a:p>
            <a:pPr marL="342900" lvl="0" indent="-342900" algn="l" rtl="0">
              <a:spcBef>
                <a:spcPts val="480"/>
              </a:spcBef>
              <a:spcAft>
                <a:spcPts val="0"/>
              </a:spcAft>
              <a:buClr>
                <a:schemeClr val="dk1"/>
              </a:buClr>
              <a:buSzPts val="2400"/>
              <a:buChar char="•"/>
            </a:pPr>
            <a:r>
              <a:rPr lang="en-GB"/>
              <a:t>Piece of string</a:t>
            </a:r>
            <a:endParaRPr/>
          </a:p>
          <a:p>
            <a:pPr marL="342900" lvl="0" indent="-342900" algn="l" rtl="0">
              <a:spcBef>
                <a:spcPts val="480"/>
              </a:spcBef>
              <a:spcAft>
                <a:spcPts val="0"/>
              </a:spcAft>
              <a:buClr>
                <a:schemeClr val="dk1"/>
              </a:buClr>
              <a:buSzPts val="2400"/>
              <a:buChar char="•"/>
            </a:pPr>
            <a:r>
              <a:rPr lang="en-GB"/>
              <a:t>Note pad </a:t>
            </a:r>
            <a:endParaRPr/>
          </a:p>
          <a:p>
            <a:pPr marL="342900" lvl="0" indent="-342900" algn="l" rtl="0">
              <a:spcBef>
                <a:spcPts val="480"/>
              </a:spcBef>
              <a:spcAft>
                <a:spcPts val="0"/>
              </a:spcAft>
              <a:buClr>
                <a:schemeClr val="dk1"/>
              </a:buClr>
              <a:buSzPts val="2400"/>
              <a:buChar char="•"/>
            </a:pPr>
            <a:r>
              <a:rPr lang="en-GB"/>
              <a:t>Pencil</a:t>
            </a:r>
            <a:endParaRPr/>
          </a:p>
          <a:p>
            <a:pPr marL="342900" lvl="0" indent="-190500" algn="l" rtl="0">
              <a:spcBef>
                <a:spcPts val="480"/>
              </a:spcBef>
              <a:spcAft>
                <a:spcPts val="0"/>
              </a:spcAft>
              <a:buClr>
                <a:schemeClr val="dk1"/>
              </a:buClr>
              <a:buSzPts val="2400"/>
              <a:buNone/>
            </a:pPr>
            <a:endParaRPr/>
          </a:p>
        </p:txBody>
      </p:sp>
      <p:sp>
        <p:nvSpPr>
          <p:cNvPr id="73" name="Google Shape;73;p5"/>
          <p:cNvSpPr txBox="1">
            <a:spLocks noGrp="1"/>
          </p:cNvSpPr>
          <p:nvPr>
            <p:ph type="body" idx="3"/>
          </p:nvPr>
        </p:nvSpPr>
        <p:spPr>
          <a:xfrm>
            <a:off x="6594819" y="1071164"/>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Which item could you use…</a:t>
            </a:r>
            <a:endParaRPr/>
          </a:p>
        </p:txBody>
      </p:sp>
      <p:sp>
        <p:nvSpPr>
          <p:cNvPr id="74" name="Google Shape;74;p5"/>
          <p:cNvSpPr txBox="1">
            <a:spLocks noGrp="1"/>
          </p:cNvSpPr>
          <p:nvPr>
            <p:ph type="body" idx="4"/>
          </p:nvPr>
        </p:nvSpPr>
        <p:spPr>
          <a:xfrm>
            <a:off x="6299398" y="1771782"/>
            <a:ext cx="5415957" cy="389067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GB" dirty="0"/>
              <a:t>Dropped their car keys down a drain</a:t>
            </a:r>
            <a:endParaRPr dirty="0"/>
          </a:p>
          <a:p>
            <a:pPr marL="342900" lvl="0" indent="-342900" algn="l" rtl="0">
              <a:spcBef>
                <a:spcPts val="444"/>
              </a:spcBef>
              <a:spcAft>
                <a:spcPts val="0"/>
              </a:spcAft>
              <a:buClr>
                <a:schemeClr val="dk1"/>
              </a:buClr>
              <a:buSzPct val="100000"/>
              <a:buChar char="•"/>
            </a:pPr>
            <a:r>
              <a:rPr lang="en-GB" dirty="0"/>
              <a:t>Put your hand in wet paint</a:t>
            </a:r>
            <a:endParaRPr dirty="0"/>
          </a:p>
          <a:p>
            <a:pPr marL="342900" lvl="0" indent="-342900" algn="l" rtl="0">
              <a:spcBef>
                <a:spcPts val="444"/>
              </a:spcBef>
              <a:spcAft>
                <a:spcPts val="0"/>
              </a:spcAft>
              <a:buClr>
                <a:schemeClr val="dk1"/>
              </a:buClr>
              <a:buSzPct val="100000"/>
              <a:buChar char="•"/>
            </a:pPr>
            <a:r>
              <a:rPr lang="en-GB" dirty="0"/>
              <a:t>Neighbours dog is in the road and your neighbour is not home</a:t>
            </a:r>
            <a:endParaRPr dirty="0"/>
          </a:p>
          <a:p>
            <a:pPr marL="342900" lvl="0" indent="-342900" algn="l" rtl="0">
              <a:spcBef>
                <a:spcPts val="444"/>
              </a:spcBef>
              <a:spcAft>
                <a:spcPts val="0"/>
              </a:spcAft>
              <a:buClr>
                <a:schemeClr val="dk1"/>
              </a:buClr>
              <a:buSzPct val="100000"/>
              <a:buChar char="•"/>
            </a:pPr>
            <a:r>
              <a:rPr lang="en-GB" dirty="0"/>
              <a:t>To contact your sister who has left home to go to an appointment that he been cancelled</a:t>
            </a:r>
            <a:endParaRPr dirty="0"/>
          </a:p>
          <a:p>
            <a:pPr marL="342900" lvl="0" indent="-342900" algn="l" rtl="0">
              <a:spcBef>
                <a:spcPts val="444"/>
              </a:spcBef>
              <a:spcAft>
                <a:spcPts val="0"/>
              </a:spcAft>
              <a:buClr>
                <a:schemeClr val="dk1"/>
              </a:buClr>
              <a:buSzPct val="100000"/>
              <a:buChar char="•"/>
            </a:pPr>
            <a:r>
              <a:rPr lang="en-GB" dirty="0"/>
              <a:t>To help a friend who has cut their knee</a:t>
            </a:r>
            <a:endParaRPr dirty="0"/>
          </a:p>
          <a:p>
            <a:pPr marL="342900" lvl="0" indent="-342900" algn="l" rtl="0">
              <a:spcBef>
                <a:spcPts val="444"/>
              </a:spcBef>
              <a:spcAft>
                <a:spcPts val="0"/>
              </a:spcAft>
              <a:buClr>
                <a:schemeClr val="dk1"/>
              </a:buClr>
              <a:buSzPct val="100000"/>
              <a:buChar char="•"/>
            </a:pPr>
            <a:r>
              <a:rPr lang="en-GB" dirty="0"/>
              <a:t>Broken school bag on the way to school</a:t>
            </a:r>
            <a:endParaRPr dirty="0"/>
          </a:p>
          <a:p>
            <a:pPr marL="342900" lvl="0" indent="-201930" algn="l" rtl="0">
              <a:spcBef>
                <a:spcPts val="444"/>
              </a:spcBef>
              <a:spcAft>
                <a:spcPts val="0"/>
              </a:spcAft>
              <a:buClr>
                <a:schemeClr val="dk1"/>
              </a:buClr>
              <a:buSzPct val="100000"/>
              <a:buNone/>
            </a:pPr>
            <a:endParaRPr dirty="0"/>
          </a:p>
          <a:p>
            <a:pPr marL="342900" lvl="0" indent="-201930" algn="l" rtl="0">
              <a:spcBef>
                <a:spcPts val="444"/>
              </a:spcBef>
              <a:spcAft>
                <a:spcPts val="0"/>
              </a:spcAft>
              <a:buClr>
                <a:schemeClr val="dk1"/>
              </a:buClr>
              <a:buSzPct val="100000"/>
              <a:buNone/>
            </a:pPr>
            <a:endParaRPr dirty="0"/>
          </a:p>
          <a:p>
            <a:pPr marL="342900" lvl="0" indent="-201930" algn="l" rtl="0">
              <a:spcBef>
                <a:spcPts val="444"/>
              </a:spcBef>
              <a:spcAft>
                <a:spcPts val="0"/>
              </a:spcAft>
              <a:buClr>
                <a:schemeClr val="dk1"/>
              </a:buClr>
              <a:buSzPct val="100000"/>
              <a:buNone/>
            </a:pPr>
            <a:endParaRPr dirty="0"/>
          </a:p>
        </p:txBody>
      </p:sp>
      <p:sp>
        <p:nvSpPr>
          <p:cNvPr id="75" name="Google Shape;75;p5"/>
          <p:cNvSpPr txBox="1"/>
          <p:nvPr/>
        </p:nvSpPr>
        <p:spPr>
          <a:xfrm>
            <a:off x="2067951" y="4711419"/>
            <a:ext cx="371001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a:solidFill>
                  <a:schemeClr val="lt2"/>
                </a:solidFill>
                <a:latin typeface="Arial"/>
                <a:ea typeface="Arial"/>
                <a:cs typeface="Arial"/>
                <a:sym typeface="Arial"/>
              </a:rPr>
              <a:t>And finally</a:t>
            </a:r>
            <a:endParaRPr/>
          </a:p>
          <a:p>
            <a:pPr marL="0" marR="0" lvl="0" indent="0" algn="l" rtl="0">
              <a:spcBef>
                <a:spcPts val="0"/>
              </a:spcBef>
              <a:spcAft>
                <a:spcPts val="0"/>
              </a:spcAft>
              <a:buNone/>
            </a:pPr>
            <a:endParaRPr sz="1800" b="1">
              <a:solidFill>
                <a:schemeClr val="lt2"/>
              </a:solidFill>
              <a:latin typeface="Arial"/>
              <a:ea typeface="Arial"/>
              <a:cs typeface="Arial"/>
              <a:sym typeface="Arial"/>
            </a:endParaRPr>
          </a:p>
          <a:p>
            <a:pPr marL="0" marR="0" lvl="0" indent="0" algn="l" rtl="0">
              <a:spcBef>
                <a:spcPts val="0"/>
              </a:spcBef>
              <a:spcAft>
                <a:spcPts val="0"/>
              </a:spcAft>
              <a:buNone/>
            </a:pPr>
            <a:r>
              <a:rPr lang="en-GB" sz="1800" b="1">
                <a:solidFill>
                  <a:schemeClr val="lt2"/>
                </a:solidFill>
                <a:latin typeface="Arial"/>
                <a:ea typeface="Arial"/>
                <a:cs typeface="Arial"/>
                <a:sym typeface="Arial"/>
              </a:rPr>
              <a:t>What would you carry in your bag today to lend a hand?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Fire, fire UMA  Be Prepared –Be well</a:t>
            </a:r>
            <a:endParaRPr/>
          </a:p>
        </p:txBody>
      </p:sp>
      <p:sp>
        <p:nvSpPr>
          <p:cNvPr id="81" name="Google Shape;81;p6">
            <a:hlinkClick r:id="rId3"/>
          </p:cNvPr>
          <p:cNvSpPr/>
          <p:nvPr/>
        </p:nvSpPr>
        <p:spPr>
          <a:xfrm>
            <a:off x="9938158" y="6596091"/>
            <a:ext cx="729842" cy="2642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6"/>
          <p:cNvSpPr txBox="1"/>
          <p:nvPr/>
        </p:nvSpPr>
        <p:spPr>
          <a:xfrm>
            <a:off x="2161490" y="1328215"/>
            <a:ext cx="7859490"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It isn’t nice to think about the possibility of a house fire. However, there are lots of things we can do to be prepared to stay safe.</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83" name="Google Shape;83;p6"/>
          <p:cNvPicPr preferRelativeResize="0"/>
          <p:nvPr/>
        </p:nvPicPr>
        <p:blipFill rotWithShape="1">
          <a:blip r:embed="rId4">
            <a:alphaModFix/>
          </a:blip>
          <a:srcRect/>
          <a:stretch/>
        </p:blipFill>
        <p:spPr>
          <a:xfrm>
            <a:off x="10085868" y="2559321"/>
            <a:ext cx="1333069" cy="2061823"/>
          </a:xfrm>
          <a:prstGeom prst="rect">
            <a:avLst/>
          </a:prstGeom>
          <a:noFill/>
          <a:ln>
            <a:noFill/>
          </a:ln>
        </p:spPr>
      </p:pic>
      <p:pic>
        <p:nvPicPr>
          <p:cNvPr id="84" name="Google Shape;84;p6"/>
          <p:cNvPicPr preferRelativeResize="0"/>
          <p:nvPr/>
        </p:nvPicPr>
        <p:blipFill rotWithShape="1">
          <a:blip r:embed="rId5">
            <a:alphaModFix/>
          </a:blip>
          <a:srcRect/>
          <a:stretch/>
        </p:blipFill>
        <p:spPr>
          <a:xfrm rot="-3146327">
            <a:off x="284474" y="1436970"/>
            <a:ext cx="1795427" cy="1601941"/>
          </a:xfrm>
          <a:prstGeom prst="rect">
            <a:avLst/>
          </a:prstGeom>
          <a:noFill/>
          <a:ln>
            <a:noFill/>
          </a:ln>
        </p:spPr>
      </p:pic>
      <p:sp>
        <p:nvSpPr>
          <p:cNvPr id="85" name="Google Shape;85;p6"/>
          <p:cNvSpPr txBox="1"/>
          <p:nvPr/>
        </p:nvSpPr>
        <p:spPr>
          <a:xfrm>
            <a:off x="2171020" y="2189866"/>
            <a:ext cx="7859491" cy="1508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Ask the adults you live with if your house has smoke alarms. Fire brigades advise a minimum of one per floor. Smoke alarms have test buttons to check they are working properly; they should be checked once a month.</a:t>
            </a:r>
            <a:endParaRPr/>
          </a:p>
          <a:p>
            <a:pPr marL="0" marR="0" lvl="0" indent="0" algn="r" rtl="0">
              <a:spcBef>
                <a:spcPts val="0"/>
              </a:spcBef>
              <a:spcAft>
                <a:spcPts val="0"/>
              </a:spcAft>
              <a:buNone/>
            </a:pPr>
            <a:endParaRPr sz="2000">
              <a:solidFill>
                <a:schemeClr val="dk1"/>
              </a:solidFill>
              <a:latin typeface="Arial"/>
              <a:ea typeface="Arial"/>
              <a:cs typeface="Arial"/>
              <a:sym typeface="Arial"/>
            </a:endParaRPr>
          </a:p>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86" name="Google Shape;86;p6"/>
          <p:cNvSpPr txBox="1"/>
          <p:nvPr/>
        </p:nvSpPr>
        <p:spPr>
          <a:xfrm>
            <a:off x="552660" y="3334046"/>
            <a:ext cx="9533208" cy="1508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Know how to make an emergency 999 call. After dialling 999, the operator will ask you which service you require. Ask for the fire brigade. Try to give as much information as you can, including the address. If you don’t know your home postcode, learn it.</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r" rtl="0">
              <a:spcBef>
                <a:spcPts val="0"/>
              </a:spcBef>
              <a:spcAft>
                <a:spcPts val="0"/>
              </a:spcAft>
              <a:buNone/>
            </a:pPr>
            <a:endParaRPr sz="1800">
              <a:solidFill>
                <a:schemeClr val="dk1"/>
              </a:solidFill>
              <a:latin typeface="Arial"/>
              <a:ea typeface="Arial"/>
              <a:cs typeface="Arial"/>
              <a:sym typeface="Arial"/>
            </a:endParaRPr>
          </a:p>
        </p:txBody>
      </p:sp>
      <p:pic>
        <p:nvPicPr>
          <p:cNvPr id="87" name="Google Shape;87;p6" descr="fire_escape_plan"/>
          <p:cNvPicPr preferRelativeResize="0"/>
          <p:nvPr/>
        </p:nvPicPr>
        <p:blipFill rotWithShape="1">
          <a:blip r:embed="rId6">
            <a:alphaModFix/>
          </a:blip>
          <a:srcRect/>
          <a:stretch/>
        </p:blipFill>
        <p:spPr>
          <a:xfrm>
            <a:off x="383093" y="4450714"/>
            <a:ext cx="3851281" cy="2400632"/>
          </a:xfrm>
          <a:prstGeom prst="rect">
            <a:avLst/>
          </a:prstGeom>
          <a:noFill/>
          <a:ln>
            <a:noFill/>
          </a:ln>
        </p:spPr>
      </p:pic>
      <p:sp>
        <p:nvSpPr>
          <p:cNvPr id="88" name="Google Shape;88;p6"/>
          <p:cNvSpPr txBox="1"/>
          <p:nvPr/>
        </p:nvSpPr>
        <p:spPr>
          <a:xfrm>
            <a:off x="3906893" y="5210666"/>
            <a:ext cx="790201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Ask your family to have an escape plan ready in case there is a fire.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If there is smoke what should you do</a:t>
            </a:r>
            <a:endParaRPr/>
          </a:p>
        </p:txBody>
      </p:sp>
      <p:pic>
        <p:nvPicPr>
          <p:cNvPr id="95" name="Google Shape;95;p7" descr="Image result for crawl on the floor in fire"/>
          <p:cNvPicPr preferRelativeResize="0"/>
          <p:nvPr/>
        </p:nvPicPr>
        <p:blipFill rotWithShape="1">
          <a:blip r:embed="rId3">
            <a:alphaModFix/>
          </a:blip>
          <a:srcRect/>
          <a:stretch/>
        </p:blipFill>
        <p:spPr>
          <a:xfrm>
            <a:off x="792402" y="1744145"/>
            <a:ext cx="4988038" cy="3890670"/>
          </a:xfrm>
          <a:prstGeom prst="rect">
            <a:avLst/>
          </a:prstGeom>
          <a:solidFill>
            <a:srgbClr val="FFFFFF"/>
          </a:solidFill>
          <a:ln>
            <a:noFill/>
          </a:ln>
        </p:spPr>
      </p:pic>
      <p:sp>
        <p:nvSpPr>
          <p:cNvPr id="96" name="Google Shape;96;p7"/>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dirty="0"/>
              <a:t>Why on the ground?</a:t>
            </a:r>
            <a:endParaRPr dirty="0"/>
          </a:p>
        </p:txBody>
      </p:sp>
      <p:sp>
        <p:nvSpPr>
          <p:cNvPr id="97" name="Google Shape;97;p7"/>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t>Smoke and heat rise so staying low to the ground will help you to see better and breathe more easily.</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How do you know if the fire is behind the door?</a:t>
            </a:r>
            <a:endParaRPr/>
          </a:p>
        </p:txBody>
      </p:sp>
      <p:sp>
        <p:nvSpPr>
          <p:cNvPr id="103" name="Google Shape;103;p8"/>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Look first</a:t>
            </a:r>
            <a:endParaRPr/>
          </a:p>
        </p:txBody>
      </p:sp>
      <p:sp>
        <p:nvSpPr>
          <p:cNvPr id="104" name="Google Shape;104;p8"/>
          <p:cNvSpPr txBox="1">
            <a:spLocks noGrp="1"/>
          </p:cNvSpPr>
          <p:nvPr>
            <p:ph type="body" idx="2"/>
          </p:nvPr>
        </p:nvSpPr>
        <p:spPr>
          <a:xfrm>
            <a:off x="578443" y="1744144"/>
            <a:ext cx="5415957" cy="4304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000000"/>
              </a:buClr>
              <a:buSzPct val="100000"/>
              <a:buFont typeface="Arial"/>
              <a:buChar char="•"/>
            </a:pPr>
            <a:r>
              <a:rPr lang="en-GB" sz="2600" b="0">
                <a:solidFill>
                  <a:srgbClr val="000000"/>
                </a:solidFill>
                <a:latin typeface="Arial"/>
                <a:ea typeface="Arial"/>
                <a:cs typeface="Arial"/>
                <a:sym typeface="Arial"/>
              </a:rPr>
              <a:t>If you see smoke coming under the door — </a:t>
            </a:r>
            <a:r>
              <a:rPr lang="en-GB" sz="2600" b="1">
                <a:solidFill>
                  <a:srgbClr val="000000"/>
                </a:solidFill>
                <a:latin typeface="Arial"/>
                <a:ea typeface="Arial"/>
                <a:cs typeface="Arial"/>
                <a:sym typeface="Arial"/>
              </a:rPr>
              <a:t>don't open the door!</a:t>
            </a:r>
            <a:endParaRPr sz="2600" b="0">
              <a:solidFill>
                <a:srgbClr val="000000"/>
              </a:solidFill>
              <a:latin typeface="Arial"/>
              <a:ea typeface="Arial"/>
              <a:cs typeface="Arial"/>
              <a:sym typeface="Arial"/>
            </a:endParaRPr>
          </a:p>
          <a:p>
            <a:pPr marL="342900" lvl="0" indent="-342900" algn="l" rtl="0">
              <a:spcBef>
                <a:spcPts val="364"/>
              </a:spcBef>
              <a:spcAft>
                <a:spcPts val="0"/>
              </a:spcAft>
              <a:buClr>
                <a:srgbClr val="000000"/>
              </a:buClr>
              <a:buSzPct val="100000"/>
              <a:buFont typeface="Arial"/>
              <a:buChar char="•"/>
            </a:pPr>
            <a:r>
              <a:rPr lang="en-GB" sz="2600" b="0">
                <a:solidFill>
                  <a:srgbClr val="000000"/>
                </a:solidFill>
                <a:latin typeface="Arial"/>
                <a:ea typeface="Arial"/>
                <a:cs typeface="Arial"/>
                <a:sym typeface="Arial"/>
              </a:rPr>
              <a:t>If you don't see smoke — touch the door. If the door is hot or very warm — </a:t>
            </a:r>
            <a:r>
              <a:rPr lang="en-GB" sz="2600" b="1">
                <a:solidFill>
                  <a:srgbClr val="000000"/>
                </a:solidFill>
                <a:latin typeface="Arial"/>
                <a:ea typeface="Arial"/>
                <a:cs typeface="Arial"/>
                <a:sym typeface="Arial"/>
              </a:rPr>
              <a:t>don't open the door!</a:t>
            </a:r>
            <a:endParaRPr sz="2600" b="0">
              <a:solidFill>
                <a:srgbClr val="000000"/>
              </a:solidFill>
              <a:latin typeface="Arial"/>
              <a:ea typeface="Arial"/>
              <a:cs typeface="Arial"/>
              <a:sym typeface="Arial"/>
            </a:endParaRPr>
          </a:p>
          <a:p>
            <a:pPr marL="342900" lvl="0" indent="-342900" algn="l" rtl="0">
              <a:spcBef>
                <a:spcPts val="364"/>
              </a:spcBef>
              <a:spcAft>
                <a:spcPts val="0"/>
              </a:spcAft>
              <a:buClr>
                <a:srgbClr val="000000"/>
              </a:buClr>
              <a:buSzPct val="100000"/>
              <a:buFont typeface="Arial"/>
              <a:buChar char="•"/>
            </a:pPr>
            <a:r>
              <a:rPr lang="en-GB" sz="2600" b="0">
                <a:solidFill>
                  <a:srgbClr val="000000"/>
                </a:solidFill>
                <a:latin typeface="Arial"/>
                <a:ea typeface="Arial"/>
                <a:cs typeface="Arial"/>
                <a:sym typeface="Arial"/>
              </a:rPr>
              <a:t>If you don't see smoke — and the door is not hot — then use your fingers to lightly touch the doorknob. </a:t>
            </a:r>
            <a:r>
              <a:rPr lang="en-GB" sz="2600" b="1">
                <a:solidFill>
                  <a:srgbClr val="000000"/>
                </a:solidFill>
                <a:latin typeface="Arial"/>
                <a:ea typeface="Arial"/>
                <a:cs typeface="Arial"/>
                <a:sym typeface="Arial"/>
              </a:rPr>
              <a:t>If the doorknob is hot or very warm — don't open the door!</a:t>
            </a:r>
            <a:endParaRPr sz="2600" b="0">
              <a:solidFill>
                <a:srgbClr val="000000"/>
              </a:solidFill>
              <a:latin typeface="Arial"/>
              <a:ea typeface="Arial"/>
              <a:cs typeface="Arial"/>
              <a:sym typeface="Arial"/>
            </a:endParaRPr>
          </a:p>
          <a:p>
            <a:pPr marL="342900" lvl="0" indent="-342900" algn="l" rtl="0">
              <a:spcBef>
                <a:spcPts val="364"/>
              </a:spcBef>
              <a:spcAft>
                <a:spcPts val="0"/>
              </a:spcAft>
              <a:buClr>
                <a:srgbClr val="000000"/>
              </a:buClr>
              <a:buSzPct val="100000"/>
              <a:buChar char="•"/>
            </a:pPr>
            <a:r>
              <a:rPr lang="en-GB" sz="2600" b="0">
                <a:solidFill>
                  <a:srgbClr val="000000"/>
                </a:solidFill>
                <a:latin typeface="Arial"/>
                <a:ea typeface="Arial"/>
                <a:cs typeface="Arial"/>
                <a:sym typeface="Arial"/>
              </a:rPr>
              <a:t>If the doorknob feels cool, and you can't see any smoke around the door, open the door very carefully and slowly. When you open the door, if you feel a burst of heat or smoke pours into the room, quickly shut the door and make sure it is really closed. If there's no smoke or heat when you open the door, </a:t>
            </a:r>
            <a:r>
              <a:rPr lang="en-GB" sz="2600" b="1">
                <a:solidFill>
                  <a:srgbClr val="000000"/>
                </a:solidFill>
                <a:latin typeface="Arial"/>
                <a:ea typeface="Arial"/>
                <a:cs typeface="Arial"/>
                <a:sym typeface="Arial"/>
              </a:rPr>
              <a:t>go toward your escape route exit</a:t>
            </a:r>
            <a:r>
              <a:rPr lang="en-GB" sz="2600" b="0">
                <a:solidFill>
                  <a:srgbClr val="000000"/>
                </a:solidFill>
                <a:latin typeface="Arial"/>
                <a:ea typeface="Arial"/>
                <a:cs typeface="Arial"/>
                <a:sym typeface="Arial"/>
              </a:rPr>
              <a:t>.</a:t>
            </a:r>
            <a:endParaRPr/>
          </a:p>
          <a:p>
            <a:pPr marL="342900" lvl="0" indent="-236220" algn="l" rtl="0">
              <a:spcBef>
                <a:spcPts val="336"/>
              </a:spcBef>
              <a:spcAft>
                <a:spcPts val="0"/>
              </a:spcAft>
              <a:buClr>
                <a:schemeClr val="dk1"/>
              </a:buClr>
              <a:buSzPct val="100000"/>
              <a:buNone/>
            </a:pPr>
            <a:endParaRPr/>
          </a:p>
        </p:txBody>
      </p:sp>
      <p:pic>
        <p:nvPicPr>
          <p:cNvPr id="106" name="Google Shape;106;p8" descr="Image result for fire behind the door for kids"/>
          <p:cNvPicPr preferRelativeResize="0">
            <a:picLocks noGrp="1"/>
          </p:cNvPicPr>
          <p:nvPr>
            <p:ph type="body" idx="4"/>
          </p:nvPr>
        </p:nvPicPr>
        <p:blipFill rotWithShape="1">
          <a:blip r:embed="rId3">
            <a:alphaModFix/>
          </a:blip>
          <a:srcRect/>
          <a:stretch/>
        </p:blipFill>
        <p:spPr>
          <a:xfrm>
            <a:off x="8086134" y="1744663"/>
            <a:ext cx="1842681" cy="3889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9"/>
          <p:cNvSpPr txBox="1">
            <a:spLocks noGrp="1"/>
          </p:cNvSpPr>
          <p:nvPr>
            <p:ph type="title"/>
          </p:nvPr>
        </p:nvSpPr>
        <p:spPr>
          <a:xfrm>
            <a:off x="578443" y="274639"/>
            <a:ext cx="11169208"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If you can’t go through the door</a:t>
            </a:r>
            <a:endParaRPr/>
          </a:p>
        </p:txBody>
      </p:sp>
      <p:pic>
        <p:nvPicPr>
          <p:cNvPr id="112" name="Google Shape;112;p9" descr="Image result for open wo=indow clipart"/>
          <p:cNvPicPr preferRelativeResize="0">
            <a:picLocks noGrp="1"/>
          </p:cNvPicPr>
          <p:nvPr>
            <p:ph type="pic" idx="2"/>
          </p:nvPr>
        </p:nvPicPr>
        <p:blipFill rotWithShape="1">
          <a:blip r:embed="rId3">
            <a:alphaModFix/>
          </a:blip>
          <a:srcRect/>
          <a:stretch/>
        </p:blipFill>
        <p:spPr>
          <a:xfrm>
            <a:off x="6544927" y="1104793"/>
            <a:ext cx="4926983" cy="4530023"/>
          </a:xfrm>
          <a:prstGeom prst="rect">
            <a:avLst/>
          </a:prstGeom>
          <a:solidFill>
            <a:srgbClr val="FFFFFF"/>
          </a:solidFill>
          <a:ln>
            <a:noFill/>
          </a:ln>
        </p:spPr>
      </p:pic>
      <p:sp>
        <p:nvSpPr>
          <p:cNvPr id="113" name="Google Shape;113;p9"/>
          <p:cNvSpPr txBox="1">
            <a:spLocks noGrp="1"/>
          </p:cNvSpPr>
          <p:nvPr>
            <p:ph type="body" idx="1"/>
          </p:nvPr>
        </p:nvSpPr>
        <p:spPr>
          <a:xfrm>
            <a:off x="578443" y="1104792"/>
            <a:ext cx="5417299"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dirty="0"/>
              <a:t>YELL for help….</a:t>
            </a:r>
            <a:endParaRPr dirty="0"/>
          </a:p>
        </p:txBody>
      </p:sp>
      <p:sp>
        <p:nvSpPr>
          <p:cNvPr id="114" name="Google Shape;114;p9"/>
          <p:cNvSpPr txBox="1">
            <a:spLocks noGrp="1"/>
          </p:cNvSpPr>
          <p:nvPr>
            <p:ph type="body" idx="3"/>
          </p:nvPr>
        </p:nvSpPr>
        <p:spPr>
          <a:xfrm>
            <a:off x="578443" y="1744555"/>
            <a:ext cx="5417299" cy="3890261"/>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Char char="•"/>
            </a:pPr>
            <a:r>
              <a:rPr lang="en-GB" sz="2000" b="0" i="0" dirty="0"/>
              <a:t>If you are stuck inside your house, get to a window to YELL for </a:t>
            </a:r>
            <a:r>
              <a:rPr lang="en-GB" sz="2000" b="0" i="0" dirty="0" err="1"/>
              <a:t>help</a:t>
            </a:r>
            <a:r>
              <a:rPr lang="en-GB" sz="2000" dirty="0" err="1"/>
              <a:t>I</a:t>
            </a:r>
            <a:endParaRPr sz="2000" dirty="0"/>
          </a:p>
          <a:p>
            <a:pPr marL="342900" lvl="0" indent="-342900" algn="l" rtl="0">
              <a:lnSpc>
                <a:spcPct val="90000"/>
              </a:lnSpc>
              <a:spcBef>
                <a:spcPts val="400"/>
              </a:spcBef>
              <a:spcAft>
                <a:spcPts val="0"/>
              </a:spcAft>
              <a:buClr>
                <a:schemeClr val="dk1"/>
              </a:buClr>
              <a:buSzPts val="2000"/>
              <a:buChar char="•"/>
            </a:pPr>
            <a:r>
              <a:rPr lang="en-GB" sz="2000" dirty="0"/>
              <a:t>In the meanwhile, keep heat and smoke from getting through the door by blocking the cracks around the door with sheets, blankets, and/or clothing.</a:t>
            </a:r>
            <a:endParaRPr dirty="0"/>
          </a:p>
          <a:p>
            <a:pPr marL="342900" lvl="0" indent="-342900" algn="l" rtl="0">
              <a:lnSpc>
                <a:spcPct val="90000"/>
              </a:lnSpc>
              <a:spcBef>
                <a:spcPts val="400"/>
              </a:spcBef>
              <a:spcAft>
                <a:spcPts val="0"/>
              </a:spcAft>
              <a:buClr>
                <a:schemeClr val="dk1"/>
              </a:buClr>
              <a:buSzPts val="2000"/>
              <a:buChar char="•"/>
            </a:pPr>
            <a:r>
              <a:rPr lang="en-GB" sz="2000" dirty="0"/>
              <a:t>If there is a window in the room that is not possible to escape from, open it wide and stand in front of it. </a:t>
            </a:r>
            <a:endParaRPr dirty="0"/>
          </a:p>
          <a:p>
            <a:pPr marL="342900" lvl="0" indent="-342900" algn="l" rtl="0">
              <a:lnSpc>
                <a:spcPct val="90000"/>
              </a:lnSpc>
              <a:spcBef>
                <a:spcPts val="400"/>
              </a:spcBef>
              <a:spcAft>
                <a:spcPts val="0"/>
              </a:spcAft>
              <a:buClr>
                <a:schemeClr val="dk1"/>
              </a:buClr>
              <a:buSzPts val="2000"/>
              <a:buChar char="•"/>
            </a:pPr>
            <a:r>
              <a:rPr lang="en-GB" sz="2000" dirty="0"/>
              <a:t>If you can grab a piece of clothing or a towel, place it over your mouth to keep from breathing in the smoke. This works even better if you wet the cloth first.</a:t>
            </a:r>
            <a:endParaRPr dirty="0"/>
          </a:p>
          <a:p>
            <a:pPr marL="342900" lvl="0" indent="-215900" algn="l" rtl="0">
              <a:lnSpc>
                <a:spcPct val="90000"/>
              </a:lnSpc>
              <a:spcBef>
                <a:spcPts val="400"/>
              </a:spcBef>
              <a:spcAft>
                <a:spcPts val="0"/>
              </a:spcAft>
              <a:buClr>
                <a:schemeClr val="dk1"/>
              </a:buClr>
              <a:buSzPts val="2000"/>
              <a:buNone/>
            </a:pPr>
            <a:endParaRPr sz="2000" dirty="0"/>
          </a:p>
        </p:txBody>
      </p:sp>
    </p:spTree>
  </p:cSld>
  <p:clrMapOvr>
    <a:masterClrMapping/>
  </p:clrMapOvr>
</p:sld>
</file>

<file path=ppt/theme/theme1.xml><?xml version="1.0" encoding="utf-8"?>
<a:theme xmlns:a="http://schemas.openxmlformats.org/drawingml/2006/main" name="Girlguiding_PowerPoint_Template_April (1)">
  <a:themeElements>
    <a:clrScheme name="Girlguiding">
      <a:dk1>
        <a:srgbClr val="000000"/>
      </a:dk1>
      <a:lt1>
        <a:srgbClr val="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C92BF0D1859242B79CF4A12A90BA4A" ma:contentTypeVersion="12" ma:contentTypeDescription="Create a new document." ma:contentTypeScope="" ma:versionID="ad63ee6ed5f1f15cb31db7fe0ab2336e">
  <xsd:schema xmlns:xsd="http://www.w3.org/2001/XMLSchema" xmlns:xs="http://www.w3.org/2001/XMLSchema" xmlns:p="http://schemas.microsoft.com/office/2006/metadata/properties" xmlns:ns2="614fdb9f-dca8-4eca-a1e2-8291e8005c79" xmlns:ns3="0eab6d3c-d15c-43dc-89a1-f77de65fedb8" targetNamespace="http://schemas.microsoft.com/office/2006/metadata/properties" ma:root="true" ma:fieldsID="6d7a983b2aac6690e5ed9a2d20c8d9ab" ns2:_="" ns3:_="">
    <xsd:import namespace="614fdb9f-dca8-4eca-a1e2-8291e8005c79"/>
    <xsd:import namespace="0eab6d3c-d15c-43dc-89a1-f77de65fe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fdb9f-dca8-4eca-a1e2-8291e8005c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ab6d3c-d15c-43dc-89a1-f77de65fed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5EB8A6-2D4C-4C8A-9A3C-E2EB261F630D}"/>
</file>

<file path=customXml/itemProps2.xml><?xml version="1.0" encoding="utf-8"?>
<ds:datastoreItem xmlns:ds="http://schemas.openxmlformats.org/officeDocument/2006/customXml" ds:itemID="{C53C6654-9A65-4E46-8193-9C716218C574}"/>
</file>

<file path=customXml/itemProps3.xml><?xml version="1.0" encoding="utf-8"?>
<ds:datastoreItem xmlns:ds="http://schemas.openxmlformats.org/officeDocument/2006/customXml" ds:itemID="{E7A657F0-7B7A-43DE-BF1E-01DD739E3E90}"/>
</file>

<file path=docProps/app.xml><?xml version="1.0" encoding="utf-8"?>
<Properties xmlns="http://schemas.openxmlformats.org/officeDocument/2006/extended-properties" xmlns:vt="http://schemas.openxmlformats.org/officeDocument/2006/docPropsVTypes">
  <TotalTime>59</TotalTime>
  <Words>1819</Words>
  <Application>Microsoft Office PowerPoint</Application>
  <PresentationFormat>Widescreen</PresentationFormat>
  <Paragraphs>251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Verdana</vt:lpstr>
      <vt:lpstr>Source Sans Pro</vt:lpstr>
      <vt:lpstr>Arial</vt:lpstr>
      <vt:lpstr>Calibri</vt:lpstr>
      <vt:lpstr>Trebuchet MS</vt:lpstr>
      <vt:lpstr>Girlguiding_PowerPoint_Template_April (1)</vt:lpstr>
      <vt:lpstr>Brownie UMA ideas</vt:lpstr>
      <vt:lpstr>Trefoil trivia </vt:lpstr>
      <vt:lpstr>Trefoil trivia </vt:lpstr>
      <vt:lpstr>Lend a hand pillowcase </vt:lpstr>
      <vt:lpstr>Brownie pocket challenges</vt:lpstr>
      <vt:lpstr>Fire, fire UMA  Be Prepared –Be well</vt:lpstr>
      <vt:lpstr>If there is smoke what should you do</vt:lpstr>
      <vt:lpstr>How do you know if the fire is behind the door?</vt:lpstr>
      <vt:lpstr>If you can’t go through the door</vt:lpstr>
      <vt:lpstr>How to use a fire extinguisher: </vt:lpstr>
      <vt:lpstr>What should you do if your clothes catch fire? </vt:lpstr>
      <vt:lpstr>Cluck cluck goal UMA – Be well </vt:lpstr>
      <vt:lpstr>UMA Start with a bang - How the universe began </vt:lpstr>
      <vt:lpstr>UMA Start with a bang - How the universe began continued</vt:lpstr>
      <vt:lpstr>Lets act the planets - what action can we do for each one?</vt:lpstr>
      <vt:lpstr>And finally we need  </vt:lpstr>
      <vt:lpstr>Cyclist says …</vt:lpstr>
      <vt:lpstr>STOP UMA </vt:lpstr>
      <vt:lpstr>STOP continued </vt:lpstr>
      <vt:lpstr>STOP continued </vt:lpstr>
      <vt:lpstr>STOP continued </vt:lpstr>
      <vt:lpstr>Triple boxer </vt:lpstr>
      <vt:lpstr>Triple boxer </vt:lpstr>
      <vt:lpstr>Coin challenge </vt:lpstr>
      <vt:lpstr>PowerPoint Presentation</vt:lpstr>
      <vt:lpstr>Demanding designs </vt:lpstr>
      <vt:lpstr>Life cycle survival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Brownie UMA ideas</dc:title>
  <dc:creator>Mirabai Ruskin</dc:creator>
  <cp:lastModifiedBy>Lesley Marsh</cp:lastModifiedBy>
  <cp:revision>5</cp:revision>
  <dcterms:created xsi:type="dcterms:W3CDTF">2016-06-14T12:04:24Z</dcterms:created>
  <dcterms:modified xsi:type="dcterms:W3CDTF">2021-02-16T10:08:53Z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0x010100A9C92BF0D1859242B79CF4A12A90BA4A</vt:lpwstr>
  </property>
</Properties>
</file>