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449" r:id="rId3"/>
    <p:sldId id="451" r:id="rId4"/>
    <p:sldId id="269" r:id="rId5"/>
    <p:sldId id="270" r:id="rId6"/>
    <p:sldId id="271" r:id="rId7"/>
    <p:sldId id="272" r:id="rId8"/>
    <p:sldId id="273" r:id="rId9"/>
    <p:sldId id="274" r:id="rId10"/>
    <p:sldId id="275" r:id="rId11"/>
    <p:sldId id="276" r:id="rId12"/>
    <p:sldId id="454" r:id="rId13"/>
    <p:sldId id="455" r:id="rId14"/>
    <p:sldId id="456" r:id="rId15"/>
    <p:sldId id="450" r:id="rId16"/>
    <p:sldId id="260" r:id="rId17"/>
    <p:sldId id="458" r:id="rId18"/>
    <p:sldId id="459" r:id="rId19"/>
    <p:sldId id="261" r:id="rId20"/>
    <p:sldId id="453" r:id="rId21"/>
    <p:sldId id="262" r:id="rId22"/>
    <p:sldId id="263" r:id="rId23"/>
    <p:sldId id="264" r:id="rId24"/>
    <p:sldId id="452" r:id="rId25"/>
    <p:sldId id="265" r:id="rId26"/>
    <p:sldId id="266" r:id="rId27"/>
    <p:sldId id="267" r:id="rId28"/>
    <p:sldId id="268" r:id="rId29"/>
    <p:sldId id="457" r:id="rId30"/>
  </p:sldIdLst>
  <p:sldSz cx="12192000" cy="6858000"/>
  <p:notesSz cx="6888163" cy="10020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3" roundtripDataSignature="AMtx7mglz25QOCW/9XCbLKdJaMycVFJi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15205D-89D0-456F-9564-F0E32393AA4C}">
  <a:tblStyle styleId="{6415205D-89D0-456F-9564-F0E32393AA4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755"/>
          </a:xfrm>
          <a:prstGeom prst="rect">
            <a:avLst/>
          </a:prstGeom>
          <a:noFill/>
          <a:ln>
            <a:noFill/>
          </a:ln>
        </p:spPr>
        <p:txBody>
          <a:bodyPr spcFirstLastPara="1" wrap="square" lIns="96600" tIns="48300" rIns="96600"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01698" y="0"/>
            <a:ext cx="2984871" cy="502755"/>
          </a:xfrm>
          <a:prstGeom prst="rect">
            <a:avLst/>
          </a:prstGeom>
          <a:noFill/>
          <a:ln>
            <a:noFill/>
          </a:ln>
        </p:spPr>
        <p:txBody>
          <a:bodyPr spcFirstLastPara="1" wrap="square" lIns="96600" tIns="48300" rIns="96600"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7547"/>
            <a:ext cx="2984871" cy="502754"/>
          </a:xfrm>
          <a:prstGeom prst="rect">
            <a:avLst/>
          </a:prstGeom>
          <a:noFill/>
          <a:ln>
            <a:noFill/>
          </a:ln>
        </p:spPr>
        <p:txBody>
          <a:bodyPr spcFirstLastPara="1" wrap="square" lIns="96600" tIns="48300" rIns="96600"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360"/>
              </a:spcBef>
              <a:spcAft>
                <a:spcPts val="0"/>
              </a:spcAft>
              <a:buSzPts val="1400"/>
              <a:buNone/>
            </a:pPr>
            <a:endParaRPr/>
          </a:p>
        </p:txBody>
      </p:sp>
      <p:sp>
        <p:nvSpPr>
          <p:cNvPr id="37" name="Google Shape;37;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360"/>
              </a:spcBef>
              <a:spcAft>
                <a:spcPts val="0"/>
              </a:spcAft>
              <a:buSzPts val="1400"/>
              <a:buNone/>
            </a:pPr>
            <a:r>
              <a:rPr lang="en-GB"/>
              <a:t>Rhubarb and custard SB </a:t>
            </a:r>
            <a:endParaRPr/>
          </a:p>
          <a:p>
            <a:pPr marL="0" lvl="0" indent="0" algn="l" rtl="0">
              <a:lnSpc>
                <a:spcPct val="100000"/>
              </a:lnSpc>
              <a:spcBef>
                <a:spcPts val="360"/>
              </a:spcBef>
              <a:spcAft>
                <a:spcPts val="0"/>
              </a:spcAft>
              <a:buSzPts val="1400"/>
              <a:buNone/>
            </a:pPr>
            <a:r>
              <a:rPr lang="en-GB"/>
              <a:t>Communicate without words</a:t>
            </a:r>
            <a:endParaRPr/>
          </a:p>
        </p:txBody>
      </p:sp>
      <p:sp>
        <p:nvSpPr>
          <p:cNvPr id="97" name="Google Shape;97;p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actions or </a:t>
            </a:r>
            <a:r>
              <a:rPr lang="en-GB" b="1" dirty="0"/>
              <a:t>facial expressions</a:t>
            </a:r>
            <a:r>
              <a:rPr lang="en-GB" dirty="0"/>
              <a:t>…. It’s all in the voice!</a:t>
            </a:r>
          </a:p>
        </p:txBody>
      </p:sp>
      <p:sp>
        <p:nvSpPr>
          <p:cNvPr id="4" name="Slide Number Placeholder 3"/>
          <p:cNvSpPr>
            <a:spLocks noGrp="1"/>
          </p:cNvSpPr>
          <p:nvPr>
            <p:ph type="sldNum" sz="quarter" idx="5"/>
          </p:nvPr>
        </p:nvSpPr>
        <p:spPr/>
        <p:txBody>
          <a:bodyPr/>
          <a:lstStyle/>
          <a:p>
            <a:fld id="{936F46EC-3341-4B76-B980-2341D21CC92E}" type="slidenum">
              <a:rPr lang="en-GB" smtClean="0"/>
              <a:t>17</a:t>
            </a:fld>
            <a:endParaRPr lang="en-GB"/>
          </a:p>
        </p:txBody>
      </p:sp>
    </p:spTree>
    <p:extLst>
      <p:ext uri="{BB962C8B-B14F-4D97-AF65-F5344CB8AC3E}">
        <p14:creationId xmlns:p14="http://schemas.microsoft.com/office/powerpoint/2010/main" val="320689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F46EC-3341-4B76-B980-2341D21CC92E}" type="slidenum">
              <a:rPr lang="en-GB" smtClean="0"/>
              <a:t>18</a:t>
            </a:fld>
            <a:endParaRPr lang="en-GB"/>
          </a:p>
        </p:txBody>
      </p:sp>
    </p:spTree>
    <p:extLst>
      <p:ext uri="{BB962C8B-B14F-4D97-AF65-F5344CB8AC3E}">
        <p14:creationId xmlns:p14="http://schemas.microsoft.com/office/powerpoint/2010/main" val="105642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763f25086_0_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7763f25086_0_2: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360"/>
              </a:spcBef>
              <a:spcAft>
                <a:spcPts val="0"/>
              </a:spcAft>
              <a:buClr>
                <a:schemeClr val="dk1"/>
              </a:buClr>
              <a:buSzPts val="1100"/>
              <a:buFont typeface="Arial"/>
              <a:buNone/>
            </a:pPr>
            <a:r>
              <a:rPr lang="en-GB"/>
              <a:t>Rhubarb and custard SB </a:t>
            </a:r>
            <a:endParaRPr/>
          </a:p>
          <a:p>
            <a:pPr marL="0" lvl="0" indent="0" algn="l" rtl="0">
              <a:lnSpc>
                <a:spcPct val="100000"/>
              </a:lnSpc>
              <a:spcBef>
                <a:spcPts val="360"/>
              </a:spcBef>
              <a:spcAft>
                <a:spcPts val="0"/>
              </a:spcAft>
              <a:buClr>
                <a:schemeClr val="dk1"/>
              </a:buClr>
              <a:buSzPts val="1100"/>
              <a:buFont typeface="Arial"/>
              <a:buNone/>
            </a:pPr>
            <a:r>
              <a:rPr lang="en-GB"/>
              <a:t>Communicate without words</a:t>
            </a:r>
            <a:endParaRPr/>
          </a:p>
        </p:txBody>
      </p:sp>
      <p:sp>
        <p:nvSpPr>
          <p:cNvPr id="111" name="Google Shape;111;g7763f25086_0_2: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763f25086_0_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7763f25086_0_8: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360"/>
              </a:spcBef>
              <a:spcAft>
                <a:spcPts val="0"/>
              </a:spcAft>
              <a:buSzPts val="1400"/>
              <a:buNone/>
            </a:pPr>
            <a:r>
              <a:rPr lang="en-GB"/>
              <a:t>Rhubarb &amp; custard skill builder - reflect on misunderstandings happening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GB"/>
              <a:t>Questions to ask:</a:t>
            </a:r>
            <a:endParaRPr/>
          </a:p>
          <a:p>
            <a:pPr marL="0" lvl="0" indent="0" algn="l" rtl="0">
              <a:lnSpc>
                <a:spcPct val="100000"/>
              </a:lnSpc>
              <a:spcBef>
                <a:spcPts val="360"/>
              </a:spcBef>
              <a:spcAft>
                <a:spcPts val="0"/>
              </a:spcAft>
              <a:buSzPts val="1400"/>
              <a:buNone/>
            </a:pPr>
            <a:r>
              <a:rPr lang="en-GB"/>
              <a:t>How can you change the question so the same mistake doesn’t happen?</a:t>
            </a:r>
            <a:endParaRPr/>
          </a:p>
          <a:p>
            <a:pPr marL="0" lvl="0" indent="0" algn="l" rtl="0">
              <a:lnSpc>
                <a:spcPct val="100000"/>
              </a:lnSpc>
              <a:spcBef>
                <a:spcPts val="360"/>
              </a:spcBef>
              <a:spcAft>
                <a:spcPts val="0"/>
              </a:spcAft>
              <a:buSzPts val="1400"/>
              <a:buNone/>
            </a:pPr>
            <a:r>
              <a:rPr lang="en-GB"/>
              <a:t>Who make the mistake the person giving the instruction or the person answering? </a:t>
            </a:r>
            <a:endParaRPr/>
          </a:p>
          <a:p>
            <a:pPr marL="0" lvl="0" indent="0" algn="l" rtl="0">
              <a:lnSpc>
                <a:spcPct val="100000"/>
              </a:lnSpc>
              <a:spcBef>
                <a:spcPts val="360"/>
              </a:spcBef>
              <a:spcAft>
                <a:spcPts val="0"/>
              </a:spcAft>
              <a:buSzPts val="1400"/>
              <a:buNone/>
            </a:pPr>
            <a:r>
              <a:rPr lang="en-GB"/>
              <a:t>Do you think it happen genuinely?</a:t>
            </a:r>
            <a:endParaRPr/>
          </a:p>
        </p:txBody>
      </p:sp>
      <p:sp>
        <p:nvSpPr>
          <p:cNvPr id="127" name="Google Shape;127;g7763f25086_0_8: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21</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763f25086_1_4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7763f25086_1_40: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360"/>
              </a:spcBef>
              <a:spcAft>
                <a:spcPts val="0"/>
              </a:spcAft>
              <a:buClr>
                <a:schemeClr val="dk1"/>
              </a:buClr>
              <a:buSzPts val="1100"/>
              <a:buFont typeface="Arial"/>
              <a:buNone/>
            </a:pPr>
            <a:r>
              <a:rPr lang="en-GB"/>
              <a:t>Questions to ask:</a:t>
            </a:r>
            <a:endParaRPr/>
          </a:p>
          <a:p>
            <a:pPr marL="0" lvl="0" indent="0" algn="l" rtl="0">
              <a:lnSpc>
                <a:spcPct val="100000"/>
              </a:lnSpc>
              <a:spcBef>
                <a:spcPts val="360"/>
              </a:spcBef>
              <a:spcAft>
                <a:spcPts val="0"/>
              </a:spcAft>
              <a:buClr>
                <a:schemeClr val="dk1"/>
              </a:buClr>
              <a:buSzPts val="1100"/>
              <a:buFont typeface="Arial"/>
              <a:buNone/>
            </a:pPr>
            <a:r>
              <a:rPr lang="en-GB"/>
              <a:t>How can you change the question so the same mistake doesn’t happen?</a:t>
            </a:r>
            <a:endParaRPr/>
          </a:p>
          <a:p>
            <a:pPr marL="0" lvl="0" indent="0" algn="l" rtl="0">
              <a:lnSpc>
                <a:spcPct val="100000"/>
              </a:lnSpc>
              <a:spcBef>
                <a:spcPts val="360"/>
              </a:spcBef>
              <a:spcAft>
                <a:spcPts val="0"/>
              </a:spcAft>
              <a:buClr>
                <a:schemeClr val="dk1"/>
              </a:buClr>
              <a:buSzPts val="1100"/>
              <a:buFont typeface="Arial"/>
              <a:buNone/>
            </a:pPr>
            <a:r>
              <a:rPr lang="en-GB"/>
              <a:t>Who make the mistake the person giving the instruction or the person answering? </a:t>
            </a:r>
            <a:endParaRPr/>
          </a:p>
          <a:p>
            <a:pPr marL="0" lvl="0" indent="0" algn="l" rtl="0">
              <a:lnSpc>
                <a:spcPct val="100000"/>
              </a:lnSpc>
              <a:spcBef>
                <a:spcPts val="360"/>
              </a:spcBef>
              <a:spcAft>
                <a:spcPts val="0"/>
              </a:spcAft>
              <a:buClr>
                <a:schemeClr val="dk1"/>
              </a:buClr>
              <a:buSzPts val="1100"/>
              <a:buFont typeface="Arial"/>
              <a:buNone/>
            </a:pPr>
            <a:r>
              <a:rPr lang="en-GB"/>
              <a:t>Do you think it happen genuinely?</a:t>
            </a:r>
            <a:endParaRPr/>
          </a:p>
        </p:txBody>
      </p:sp>
      <p:sp>
        <p:nvSpPr>
          <p:cNvPr id="135" name="Google Shape;135;g7763f25086_1_40: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22</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763f25086_1_47: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7763f25086_1_47: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360"/>
              </a:spcBef>
              <a:spcAft>
                <a:spcPts val="0"/>
              </a:spcAft>
              <a:buClr>
                <a:schemeClr val="dk1"/>
              </a:buClr>
              <a:buSzPts val="1100"/>
              <a:buFont typeface="Arial"/>
              <a:buNone/>
            </a:pPr>
            <a:r>
              <a:rPr lang="en-GB"/>
              <a:t>Questions to ask:</a:t>
            </a:r>
            <a:endParaRPr/>
          </a:p>
          <a:p>
            <a:pPr marL="0" lvl="0" indent="0" algn="l" rtl="0">
              <a:lnSpc>
                <a:spcPct val="100000"/>
              </a:lnSpc>
              <a:spcBef>
                <a:spcPts val="360"/>
              </a:spcBef>
              <a:spcAft>
                <a:spcPts val="0"/>
              </a:spcAft>
              <a:buClr>
                <a:schemeClr val="dk1"/>
              </a:buClr>
              <a:buSzPts val="1100"/>
              <a:buFont typeface="Arial"/>
              <a:buNone/>
            </a:pPr>
            <a:r>
              <a:rPr lang="en-GB"/>
              <a:t>How can you change the question so the same mistake doesn’t happen?</a:t>
            </a:r>
            <a:endParaRPr/>
          </a:p>
          <a:p>
            <a:pPr marL="0" lvl="0" indent="0" algn="l" rtl="0">
              <a:lnSpc>
                <a:spcPct val="100000"/>
              </a:lnSpc>
              <a:spcBef>
                <a:spcPts val="360"/>
              </a:spcBef>
              <a:spcAft>
                <a:spcPts val="0"/>
              </a:spcAft>
              <a:buClr>
                <a:schemeClr val="dk1"/>
              </a:buClr>
              <a:buSzPts val="1100"/>
              <a:buFont typeface="Arial"/>
              <a:buNone/>
            </a:pPr>
            <a:r>
              <a:rPr lang="en-GB"/>
              <a:t>Who make the mistake the person giving the instruction or the person answering? </a:t>
            </a:r>
            <a:endParaRPr/>
          </a:p>
          <a:p>
            <a:pPr marL="0" lvl="0" indent="0" algn="l" rtl="0">
              <a:lnSpc>
                <a:spcPct val="100000"/>
              </a:lnSpc>
              <a:spcBef>
                <a:spcPts val="360"/>
              </a:spcBef>
              <a:spcAft>
                <a:spcPts val="0"/>
              </a:spcAft>
              <a:buClr>
                <a:schemeClr val="dk1"/>
              </a:buClr>
              <a:buSzPts val="1100"/>
              <a:buFont typeface="Arial"/>
              <a:buNone/>
            </a:pPr>
            <a:r>
              <a:rPr lang="en-GB"/>
              <a:t>Do you think it happen genuinely?</a:t>
            </a:r>
            <a:endParaRPr/>
          </a:p>
        </p:txBody>
      </p:sp>
      <p:sp>
        <p:nvSpPr>
          <p:cNvPr id="142" name="Google Shape;142;g7763f25086_1_47: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23</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r>
              <a:rPr lang="en-GB"/>
              <a:t>Plain to see SB</a:t>
            </a:r>
            <a:endParaRPr/>
          </a:p>
          <a:p>
            <a:pPr marL="0" lvl="0" indent="0" algn="l" rtl="0">
              <a:lnSpc>
                <a:spcPct val="100000"/>
              </a:lnSpc>
              <a:spcBef>
                <a:spcPts val="360"/>
              </a:spcBef>
              <a:spcAft>
                <a:spcPts val="0"/>
              </a:spcAft>
              <a:buSzPts val="1400"/>
              <a:buNone/>
            </a:pPr>
            <a:endParaRPr/>
          </a:p>
        </p:txBody>
      </p:sp>
      <p:sp>
        <p:nvSpPr>
          <p:cNvPr id="149" name="Google Shape;149;p6:notes"/>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763f25086_1_8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7763f25086_1_88: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360"/>
              </a:spcBef>
              <a:spcAft>
                <a:spcPts val="0"/>
              </a:spcAft>
              <a:buSzPts val="1400"/>
              <a:buNone/>
            </a:pPr>
            <a:endParaRPr/>
          </a:p>
        </p:txBody>
      </p:sp>
      <p:sp>
        <p:nvSpPr>
          <p:cNvPr id="157" name="Google Shape;157;g7763f25086_1_88: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26</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763f25086_1_9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7763f25086_1_95: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360"/>
              </a:spcBef>
              <a:spcAft>
                <a:spcPts val="0"/>
              </a:spcAft>
              <a:buSzPts val="1400"/>
              <a:buNone/>
            </a:pPr>
            <a:endParaRPr/>
          </a:p>
        </p:txBody>
      </p:sp>
      <p:sp>
        <p:nvSpPr>
          <p:cNvPr id="164" name="Google Shape;164;g7763f25086_1_95: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360"/>
              </a:spcBef>
              <a:spcAft>
                <a:spcPts val="0"/>
              </a:spcAft>
              <a:buNone/>
            </a:pPr>
            <a:endParaRPr/>
          </a:p>
        </p:txBody>
      </p:sp>
      <p:sp>
        <p:nvSpPr>
          <p:cNvPr id="179" name="Google Shape;179;p7: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861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763f25086_1_10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7763f25086_1_102: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360"/>
              </a:spcBef>
              <a:spcAft>
                <a:spcPts val="0"/>
              </a:spcAft>
              <a:buSzPts val="1400"/>
              <a:buNone/>
            </a:pPr>
            <a:endParaRPr/>
          </a:p>
        </p:txBody>
      </p:sp>
      <p:sp>
        <p:nvSpPr>
          <p:cNvPr id="171" name="Google Shape;171;g7763f25086_1_102: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360"/>
              </a:spcBef>
              <a:spcAft>
                <a:spcPts val="0"/>
              </a:spcAft>
              <a:buNone/>
            </a:pPr>
            <a:endParaRPr/>
          </a:p>
        </p:txBody>
      </p:sp>
      <p:sp>
        <p:nvSpPr>
          <p:cNvPr id="188" name="Google Shape;188;p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94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360"/>
              </a:spcBef>
              <a:spcAft>
                <a:spcPts val="0"/>
              </a:spcAft>
              <a:buNone/>
            </a:pPr>
            <a:endParaRPr/>
          </a:p>
        </p:txBody>
      </p:sp>
      <p:sp>
        <p:nvSpPr>
          <p:cNvPr id="197" name="Google Shape;197;p9: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367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360"/>
              </a:spcBef>
              <a:spcAft>
                <a:spcPts val="0"/>
              </a:spcAft>
              <a:buNone/>
            </a:pPr>
            <a:endParaRPr/>
          </a:p>
        </p:txBody>
      </p:sp>
      <p:sp>
        <p:nvSpPr>
          <p:cNvPr id="206" name="Google Shape;206;p1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13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360"/>
              </a:spcBef>
              <a:spcAft>
                <a:spcPts val="0"/>
              </a:spcAft>
              <a:buNone/>
            </a:pPr>
            <a:endParaRPr/>
          </a:p>
        </p:txBody>
      </p:sp>
      <p:sp>
        <p:nvSpPr>
          <p:cNvPr id="215" name="Google Shape;215;p1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11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360"/>
              </a:spcBef>
              <a:spcAft>
                <a:spcPts val="0"/>
              </a:spcAft>
              <a:buNone/>
            </a:pPr>
            <a:endParaRPr/>
          </a:p>
        </p:txBody>
      </p:sp>
      <p:sp>
        <p:nvSpPr>
          <p:cNvPr id="224" name="Google Shape;224;p1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5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360"/>
              </a:spcBef>
              <a:spcAft>
                <a:spcPts val="0"/>
              </a:spcAft>
              <a:buNone/>
            </a:pPr>
            <a:endParaRPr/>
          </a:p>
        </p:txBody>
      </p:sp>
      <p:sp>
        <p:nvSpPr>
          <p:cNvPr id="233" name="Google Shape;233;p1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1429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360"/>
              </a:spcBef>
              <a:spcAft>
                <a:spcPts val="0"/>
              </a:spcAft>
              <a:buNone/>
            </a:pPr>
            <a:endParaRPr/>
          </a:p>
        </p:txBody>
      </p:sp>
      <p:sp>
        <p:nvSpPr>
          <p:cNvPr id="242" name="Google Shape;242;p1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820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419224" y="2684859"/>
            <a:ext cx="9476539" cy="85195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1400"/>
              <a:buNone/>
              <a:defRPr sz="4000" b="1" i="0">
                <a:solidFill>
                  <a:schemeClr val="dk2"/>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419223" y="3536809"/>
            <a:ext cx="9476540" cy="1752600"/>
          </a:xfrm>
          <a:prstGeom prst="rect">
            <a:avLst/>
          </a:prstGeom>
          <a:noFill/>
          <a:ln>
            <a:noFill/>
          </a:ln>
        </p:spPr>
        <p:txBody>
          <a:bodyPr spcFirstLastPara="1" wrap="square" lIns="0" tIns="0" rIns="0" bIns="0" anchor="t" anchorCtr="0">
            <a:normAutofit/>
          </a:bodyPr>
          <a:lstStyle>
            <a:lvl1pPr lvl="0" algn="l">
              <a:lnSpc>
                <a:spcPct val="100000"/>
              </a:lnSpc>
              <a:spcBef>
                <a:spcPts val="560"/>
              </a:spcBef>
              <a:spcAft>
                <a:spcPts val="0"/>
              </a:spcAft>
              <a:buClr>
                <a:srgbClr val="5087C7"/>
              </a:buClr>
              <a:buSzPts val="2800"/>
              <a:buNone/>
              <a:defRPr sz="2800" b="0" i="0">
                <a:solidFill>
                  <a:srgbClr val="5087C7"/>
                </a:solidFill>
                <a:latin typeface="Trebuchet MS"/>
                <a:ea typeface="Trebuchet MS"/>
                <a:cs typeface="Trebuchet MS"/>
                <a:sym typeface="Trebuchet MS"/>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24"/>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1400"/>
              <a:buNone/>
              <a:defRPr sz="3200" b="1" i="0">
                <a:solidFill>
                  <a:schemeClr val="dk2"/>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24"/>
          <p:cNvSpPr txBox="1">
            <a:spLocks noGrp="1"/>
          </p:cNvSpPr>
          <p:nvPr>
            <p:ph type="body" idx="1"/>
          </p:nvPr>
        </p:nvSpPr>
        <p:spPr>
          <a:xfrm>
            <a:off x="578443" y="1084662"/>
            <a:ext cx="11182552" cy="4550153"/>
          </a:xfrm>
          <a:prstGeom prst="rect">
            <a:avLst/>
          </a:prstGeom>
          <a:noFill/>
          <a:ln>
            <a:noFill/>
          </a:ln>
        </p:spPr>
        <p:txBody>
          <a:bodyPr spcFirstLastPara="1" wrap="square" lIns="0" tIns="0" rIns="0" bIns="0" anchor="t" anchorCtr="0">
            <a:noAutofit/>
          </a:bodyPr>
          <a:lstStyle>
            <a:lvl1pPr marL="457200" lvl="0" indent="-431800" algn="l">
              <a:lnSpc>
                <a:spcPct val="100000"/>
              </a:lnSpc>
              <a:spcBef>
                <a:spcPts val="640"/>
              </a:spcBef>
              <a:spcAft>
                <a:spcPts val="0"/>
              </a:spcAft>
              <a:buClr>
                <a:schemeClr val="dk1"/>
              </a:buClr>
              <a:buSzPts val="3200"/>
              <a:buChar char="•"/>
              <a:defRPr b="0" i="0">
                <a:solidFill>
                  <a:schemeClr val="dk1"/>
                </a:solidFill>
                <a:latin typeface="Trebuchet MS"/>
                <a:ea typeface="Trebuchet MS"/>
                <a:cs typeface="Trebuchet MS"/>
                <a:sym typeface="Trebuchet MS"/>
              </a:defRPr>
            </a:lvl1pPr>
            <a:lvl2pPr marL="914400" lvl="1" indent="-406400" algn="l">
              <a:lnSpc>
                <a:spcPct val="100000"/>
              </a:lnSpc>
              <a:spcBef>
                <a:spcPts val="560"/>
              </a:spcBef>
              <a:spcAft>
                <a:spcPts val="0"/>
              </a:spcAft>
              <a:buClr>
                <a:schemeClr val="dk1"/>
              </a:buClr>
              <a:buSzPts val="2800"/>
              <a:buChar char="–"/>
              <a:defRPr b="0" i="0">
                <a:solidFill>
                  <a:schemeClr val="dk1"/>
                </a:solidFill>
                <a:latin typeface="Trebuchet MS"/>
                <a:ea typeface="Trebuchet MS"/>
                <a:cs typeface="Trebuchet MS"/>
                <a:sym typeface="Trebuchet MS"/>
              </a:defRPr>
            </a:lvl2pPr>
            <a:lvl3pPr marL="1371600" lvl="2" indent="-381000" algn="l">
              <a:lnSpc>
                <a:spcPct val="100000"/>
              </a:lnSpc>
              <a:spcBef>
                <a:spcPts val="480"/>
              </a:spcBef>
              <a:spcAft>
                <a:spcPts val="0"/>
              </a:spcAft>
              <a:buClr>
                <a:schemeClr val="dk1"/>
              </a:buClr>
              <a:buSzPts val="2400"/>
              <a:buChar char="•"/>
              <a:defRPr b="0" i="0">
                <a:solidFill>
                  <a:schemeClr val="dk1"/>
                </a:solidFill>
                <a:latin typeface="Trebuchet MS"/>
                <a:ea typeface="Trebuchet MS"/>
                <a:cs typeface="Trebuchet MS"/>
                <a:sym typeface="Trebuchet MS"/>
              </a:defRPr>
            </a:lvl3pPr>
            <a:lvl4pPr marL="1828800" lvl="3" indent="-355600" algn="l">
              <a:lnSpc>
                <a:spcPct val="100000"/>
              </a:lnSpc>
              <a:spcBef>
                <a:spcPts val="400"/>
              </a:spcBef>
              <a:spcAft>
                <a:spcPts val="0"/>
              </a:spcAft>
              <a:buClr>
                <a:schemeClr val="dk1"/>
              </a:buClr>
              <a:buSzPts val="2000"/>
              <a:buChar char="–"/>
              <a:defRPr b="0" i="0">
                <a:solidFill>
                  <a:schemeClr val="dk1"/>
                </a:solidFill>
                <a:latin typeface="Trebuchet MS"/>
                <a:ea typeface="Trebuchet MS"/>
                <a:cs typeface="Trebuchet MS"/>
                <a:sym typeface="Trebuchet MS"/>
              </a:defRPr>
            </a:lvl4pPr>
            <a:lvl5pPr marL="2286000" lvl="4" indent="-355600" algn="l">
              <a:lnSpc>
                <a:spcPct val="100000"/>
              </a:lnSpc>
              <a:spcBef>
                <a:spcPts val="400"/>
              </a:spcBef>
              <a:spcAft>
                <a:spcPts val="0"/>
              </a:spcAft>
              <a:buClr>
                <a:schemeClr val="dk1"/>
              </a:buClr>
              <a:buSzPts val="2000"/>
              <a:buChar char="»"/>
              <a:defRPr b="0" i="0">
                <a:solidFill>
                  <a:schemeClr val="dk1"/>
                </a:solidFill>
                <a:latin typeface="Trebuchet MS"/>
                <a:ea typeface="Trebuchet MS"/>
                <a:cs typeface="Trebuchet MS"/>
                <a:sym typeface="Trebuchet M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1400"/>
              <a:buNone/>
              <a:defRPr sz="3200" b="1" i="0">
                <a:solidFill>
                  <a:srgbClr val="5087C7"/>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80"/>
              </a:spcBef>
              <a:spcAft>
                <a:spcPts val="0"/>
              </a:spcAft>
              <a:buClr>
                <a:schemeClr val="lt2"/>
              </a:buClr>
              <a:buSzPts val="2400"/>
              <a:buNone/>
              <a:defRPr sz="2400" b="1" i="0">
                <a:solidFill>
                  <a:schemeClr val="lt2"/>
                </a:solidFill>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5"/>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b="0" i="0">
                <a:latin typeface="Trebuchet MS"/>
                <a:ea typeface="Trebuchet MS"/>
                <a:cs typeface="Trebuchet MS"/>
                <a:sym typeface="Trebuchet MS"/>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25"/>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80"/>
              </a:spcBef>
              <a:spcAft>
                <a:spcPts val="0"/>
              </a:spcAft>
              <a:buClr>
                <a:schemeClr val="lt2"/>
              </a:buClr>
              <a:buSzPts val="2400"/>
              <a:buNone/>
              <a:defRPr sz="2400" b="1" i="0">
                <a:solidFill>
                  <a:schemeClr val="lt2"/>
                </a:solidFill>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25"/>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b="0" i="0">
                <a:latin typeface="Trebuchet MS"/>
                <a:ea typeface="Trebuchet MS"/>
                <a:cs typeface="Trebuchet MS"/>
                <a:sym typeface="Trebuchet MS"/>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7"/>
        <p:cNvGrpSpPr/>
        <p:nvPr/>
      </p:nvGrpSpPr>
      <p:grpSpPr>
        <a:xfrm>
          <a:off x="0" y="0"/>
          <a:ext cx="0" cy="0"/>
          <a:chOff x="0" y="0"/>
          <a:chExt cx="0" cy="0"/>
        </a:xfrm>
      </p:grpSpPr>
      <p:sp>
        <p:nvSpPr>
          <p:cNvPr id="28" name="Google Shape;28;p26"/>
          <p:cNvSpPr/>
          <p:nvPr/>
        </p:nvSpPr>
        <p:spPr>
          <a:xfrm>
            <a:off x="609600" y="438150"/>
            <a:ext cx="10960100" cy="5957888"/>
          </a:xfrm>
          <a:prstGeom prst="roundRect">
            <a:avLst>
              <a:gd name="adj" fmla="val 2649"/>
            </a:avLst>
          </a:prstGeom>
          <a:solidFill>
            <a:schemeClr val="lt1">
              <a:alpha val="89411"/>
            </a:schemeClr>
          </a:solidFill>
          <a:ln w="254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35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type="tx">
  <p:cSld name="TITLE_AND_BODY">
    <p:spTree>
      <p:nvGrpSpPr>
        <p:cNvPr id="1" name="Shape 30"/>
        <p:cNvGrpSpPr/>
        <p:nvPr/>
      </p:nvGrpSpPr>
      <p:grpSpPr>
        <a:xfrm>
          <a:off x="0" y="0"/>
          <a:ext cx="0" cy="0"/>
          <a:chOff x="0" y="0"/>
          <a:chExt cx="0" cy="0"/>
        </a:xfrm>
      </p:grpSpPr>
      <p:sp>
        <p:nvSpPr>
          <p:cNvPr id="31" name="Google Shape;31;p27"/>
          <p:cNvSpPr txBox="1">
            <a:spLocks noGrp="1"/>
          </p:cNvSpPr>
          <p:nvPr>
            <p:ph type="sldNum" idx="12"/>
          </p:nvPr>
        </p:nvSpPr>
        <p:spPr>
          <a:xfrm>
            <a:off x="5892800" y="6172200"/>
            <a:ext cx="2844800" cy="36830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29"/>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1400"/>
              <a:buNone/>
              <a:defRPr sz="3200" b="1" i="0">
                <a:solidFill>
                  <a:schemeClr val="dk2"/>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29"/>
          <p:cNvSpPr>
            <a:spLocks noGrp="1"/>
          </p:cNvSpPr>
          <p:nvPr>
            <p:ph type="pic" idx="2"/>
          </p:nvPr>
        </p:nvSpPr>
        <p:spPr>
          <a:xfrm>
            <a:off x="577851" y="1077913"/>
            <a:ext cx="11182349" cy="458946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hyperlink" Target="http://www.google.co.uk/url?sa=i&amp;source=images&amp;cd=&amp;cad=rja&amp;docid=Io9WBmHS6h_-RM&amp;tbnid=psvgZcF4GsucHM:&amp;ved=0CAgQjRwwAA&amp;url=http://www.eastside.org.uk/about/&amp;ei=cj-rUdHGJ4aO7Ab63ICoBQ&amp;psig=AFQjCNFok2M0seEikwSUeBaWBWRtCRyXCA&amp;ust=137026379469035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bbc.co.uk/news/blogs-trending-5247434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plainenglish.co.uk/" TargetMode="External"/><Relationship Id="rId2" Type="http://schemas.openxmlformats.org/officeDocument/2006/relationships/hyperlink" Target="https://www.bbc.co.uk/beyondfakenews/" TargetMode="External"/><Relationship Id="rId1" Type="http://schemas.openxmlformats.org/officeDocument/2006/relationships/slideLayout" Target="../slideLayouts/slideLayout2.xml"/><Relationship Id="rId5" Type="http://schemas.openxmlformats.org/officeDocument/2006/relationships/hyperlink" Target="https://www.youthemployment.org.uk/teachers-resources/careers-education-presentations/" TargetMode="External"/><Relationship Id="rId4" Type="http://schemas.openxmlformats.org/officeDocument/2006/relationships/hyperlink" Target="https://www.bbc.co.uk/bitesize/guides/z8ydv4j/revision/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0" name="Google Shape;40;p1"/>
          <p:cNvSpPr txBox="1">
            <a:spLocks noGrp="1"/>
          </p:cNvSpPr>
          <p:nvPr>
            <p:ph type="subTitle" idx="1"/>
          </p:nvPr>
        </p:nvSpPr>
        <p:spPr>
          <a:xfrm>
            <a:off x="1419225" y="3536950"/>
            <a:ext cx="9475788" cy="17526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087C7"/>
              </a:buClr>
              <a:buSzPts val="2800"/>
              <a:buNone/>
            </a:pPr>
            <a:r>
              <a:rPr lang="en-GB" dirty="0">
                <a:latin typeface="Trebuchet MS"/>
                <a:ea typeface="Trebuchet MS"/>
                <a:cs typeface="Trebuchet MS"/>
                <a:sym typeface="Trebuchet MS"/>
              </a:rPr>
              <a:t> </a:t>
            </a:r>
            <a:endParaRPr dirty="0"/>
          </a:p>
        </p:txBody>
      </p:sp>
      <p:pic>
        <p:nvPicPr>
          <p:cNvPr id="41" name="Google Shape;41;p1"/>
          <p:cNvPicPr preferRelativeResize="0"/>
          <p:nvPr/>
        </p:nvPicPr>
        <p:blipFill rotWithShape="1">
          <a:blip r:embed="rId3">
            <a:alphaModFix/>
          </a:blip>
          <a:srcRect/>
          <a:stretch/>
        </p:blipFill>
        <p:spPr>
          <a:xfrm>
            <a:off x="1082675" y="463550"/>
            <a:ext cx="2168525" cy="1400175"/>
          </a:xfrm>
          <a:prstGeom prst="rect">
            <a:avLst/>
          </a:prstGeom>
          <a:noFill/>
          <a:ln>
            <a:noFill/>
          </a:ln>
        </p:spPr>
      </p:pic>
      <p:pic>
        <p:nvPicPr>
          <p:cNvPr id="42" name="Google Shape;42;p1">
            <a:hlinkClick r:id="rId4"/>
          </p:cNvPr>
          <p:cNvPicPr preferRelativeResize="0"/>
          <p:nvPr/>
        </p:nvPicPr>
        <p:blipFill rotWithShape="1">
          <a:blip r:embed="rId5">
            <a:alphaModFix/>
          </a:blip>
          <a:srcRect/>
          <a:stretch/>
        </p:blipFill>
        <p:spPr>
          <a:xfrm>
            <a:off x="8940800" y="465138"/>
            <a:ext cx="2466975" cy="1189037"/>
          </a:xfrm>
          <a:prstGeom prst="rect">
            <a:avLst/>
          </a:prstGeom>
          <a:noFill/>
          <a:ln>
            <a:noFill/>
          </a:ln>
        </p:spPr>
      </p:pic>
      <p:pic>
        <p:nvPicPr>
          <p:cNvPr id="43" name="Google Shape;43;p1"/>
          <p:cNvPicPr preferRelativeResize="0"/>
          <p:nvPr/>
        </p:nvPicPr>
        <p:blipFill rotWithShape="1">
          <a:blip r:embed="rId6">
            <a:alphaModFix/>
          </a:blip>
          <a:srcRect/>
          <a:stretch/>
        </p:blipFill>
        <p:spPr>
          <a:xfrm>
            <a:off x="4431150" y="770813"/>
            <a:ext cx="3329700" cy="3329700"/>
          </a:xfrm>
          <a:prstGeom prst="rect">
            <a:avLst/>
          </a:prstGeom>
          <a:noFill/>
          <a:ln>
            <a:noFill/>
          </a:ln>
        </p:spPr>
      </p:pic>
      <p:sp>
        <p:nvSpPr>
          <p:cNvPr id="7" name="Subtitle 1">
            <a:extLst>
              <a:ext uri="{FF2B5EF4-FFF2-40B4-BE49-F238E27FC236}">
                <a16:creationId xmlns:a16="http://schemas.microsoft.com/office/drawing/2014/main" id="{6C05121A-6E70-438A-AF43-F2E4E0F8F6BA}"/>
              </a:ext>
            </a:extLst>
          </p:cNvPr>
          <p:cNvSpPr txBox="1">
            <a:spLocks/>
          </p:cNvSpPr>
          <p:nvPr/>
        </p:nvSpPr>
        <p:spPr>
          <a:xfrm>
            <a:off x="1931235" y="4300709"/>
            <a:ext cx="9476540" cy="1189037"/>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560"/>
              </a:spcBef>
              <a:spcAft>
                <a:spcPts val="0"/>
              </a:spcAft>
              <a:buClr>
                <a:srgbClr val="5087C7"/>
              </a:buClr>
              <a:buSzPts val="2800"/>
              <a:buFont typeface="Arial"/>
              <a:buNone/>
              <a:defRPr sz="2800" b="0" i="0" u="none" strike="noStrike" cap="none">
                <a:solidFill>
                  <a:srgbClr val="5087C7"/>
                </a:solidFill>
                <a:latin typeface="Trebuchet MS"/>
                <a:ea typeface="Trebuchet MS"/>
                <a:cs typeface="Trebuchet MS"/>
                <a:sym typeface="Trebuchet MS"/>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r>
              <a:rPr lang="en-GB" dirty="0"/>
              <a:t>Ideas for completing the skills builder for Rangers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3"/>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en-GB"/>
              <a:t>What’s the message in the media</a:t>
            </a:r>
            <a:endParaRPr/>
          </a:p>
        </p:txBody>
      </p:sp>
      <p:sp>
        <p:nvSpPr>
          <p:cNvPr id="236" name="Google Shape;236;p13"/>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457200" lvl="0" indent="-228600" algn="l" rtl="0">
              <a:lnSpc>
                <a:spcPct val="100000"/>
              </a:lnSpc>
              <a:spcBef>
                <a:spcPts val="480"/>
              </a:spcBef>
              <a:spcAft>
                <a:spcPts val="0"/>
              </a:spcAft>
              <a:buClr>
                <a:schemeClr val="lt2"/>
              </a:buClr>
              <a:buSzPts val="2400"/>
              <a:buNone/>
            </a:pPr>
            <a:r>
              <a:rPr lang="en-GB"/>
              <a:t>Always check</a:t>
            </a:r>
            <a:endParaRPr/>
          </a:p>
        </p:txBody>
      </p:sp>
      <p:sp>
        <p:nvSpPr>
          <p:cNvPr id="237" name="Google Shape;237;p13"/>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480"/>
              </a:spcBef>
              <a:spcAft>
                <a:spcPts val="0"/>
              </a:spcAft>
              <a:buClr>
                <a:schemeClr val="dk1"/>
              </a:buClr>
              <a:buSzPts val="2400"/>
              <a:buChar char="•"/>
            </a:pPr>
            <a:r>
              <a:rPr lang="en-GB"/>
              <a:t>Author - Who is the author</a:t>
            </a:r>
            <a:endParaRPr/>
          </a:p>
          <a:p>
            <a:pPr marL="457200" lvl="0" indent="-381000" algn="l" rtl="0">
              <a:lnSpc>
                <a:spcPct val="100000"/>
              </a:lnSpc>
              <a:spcBef>
                <a:spcPts val="480"/>
              </a:spcBef>
              <a:spcAft>
                <a:spcPts val="0"/>
              </a:spcAft>
              <a:buClr>
                <a:schemeClr val="dk1"/>
              </a:buClr>
              <a:buSzPts val="2400"/>
              <a:buChar char="•"/>
            </a:pPr>
            <a:r>
              <a:rPr lang="en-GB"/>
              <a:t>Reader - Who is it written for</a:t>
            </a:r>
            <a:endParaRPr/>
          </a:p>
          <a:p>
            <a:pPr marL="457200" lvl="0" indent="-381000" algn="l" rtl="0">
              <a:lnSpc>
                <a:spcPct val="100000"/>
              </a:lnSpc>
              <a:spcBef>
                <a:spcPts val="480"/>
              </a:spcBef>
              <a:spcAft>
                <a:spcPts val="0"/>
              </a:spcAft>
              <a:buClr>
                <a:schemeClr val="dk1"/>
              </a:buClr>
              <a:buSzPts val="2400"/>
              <a:buChar char="•"/>
            </a:pPr>
            <a:r>
              <a:rPr lang="en-GB"/>
              <a:t>Message – what’s it saying and how?</a:t>
            </a:r>
            <a:endParaRPr/>
          </a:p>
          <a:p>
            <a:pPr marL="457200" lvl="0" indent="-228600" algn="l" rtl="0">
              <a:lnSpc>
                <a:spcPct val="100000"/>
              </a:lnSpc>
              <a:spcBef>
                <a:spcPts val="480"/>
              </a:spcBef>
              <a:spcAft>
                <a:spcPts val="0"/>
              </a:spcAft>
              <a:buClr>
                <a:schemeClr val="dk1"/>
              </a:buClr>
              <a:buSzPts val="2400"/>
              <a:buNone/>
            </a:pPr>
            <a:endParaRPr/>
          </a:p>
        </p:txBody>
      </p:sp>
      <p:sp>
        <p:nvSpPr>
          <p:cNvPr id="238" name="Google Shape;238;p13"/>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9" name="Google Shape;239;p13"/>
          <p:cNvPicPr preferRelativeResize="0"/>
          <p:nvPr/>
        </p:nvPicPr>
        <p:blipFill rotWithShape="1">
          <a:blip r:embed="rId3">
            <a:alphaModFix/>
          </a:blip>
          <a:srcRect l="25094" t="25714" r="29204" b="21675"/>
          <a:stretch/>
        </p:blipFill>
        <p:spPr>
          <a:xfrm>
            <a:off x="5943600" y="1420747"/>
            <a:ext cx="5485447" cy="3645240"/>
          </a:xfrm>
          <a:prstGeom prst="rect">
            <a:avLst/>
          </a:prstGeom>
          <a:noFill/>
          <a:ln>
            <a:noFill/>
          </a:ln>
        </p:spPr>
      </p:pic>
    </p:spTree>
    <p:extLst>
      <p:ext uri="{BB962C8B-B14F-4D97-AF65-F5344CB8AC3E}">
        <p14:creationId xmlns:p14="http://schemas.microsoft.com/office/powerpoint/2010/main" val="3668179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4"/>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en-GB"/>
              <a:t>Spotting misinformation</a:t>
            </a:r>
            <a:endParaRPr/>
          </a:p>
        </p:txBody>
      </p:sp>
      <p:sp>
        <p:nvSpPr>
          <p:cNvPr id="3" name="Text Placeholder 2">
            <a:extLst>
              <a:ext uri="{FF2B5EF4-FFF2-40B4-BE49-F238E27FC236}">
                <a16:creationId xmlns:a16="http://schemas.microsoft.com/office/drawing/2014/main" id="{C50A2F34-F6B8-405C-B9E0-6224EE336FED}"/>
              </a:ext>
            </a:extLst>
          </p:cNvPr>
          <p:cNvSpPr>
            <a:spLocks noGrp="1"/>
          </p:cNvSpPr>
          <p:nvPr>
            <p:ph type="body" idx="2"/>
          </p:nvPr>
        </p:nvSpPr>
        <p:spPr>
          <a:xfrm>
            <a:off x="128277" y="1075826"/>
            <a:ext cx="5967723" cy="4706347"/>
          </a:xfrm>
        </p:spPr>
        <p:txBody>
          <a:bodyPr>
            <a:normAutofit fontScale="77500" lnSpcReduction="20000"/>
          </a:bodyPr>
          <a:lstStyle/>
          <a:p>
            <a:r>
              <a:rPr lang="en-GB" sz="2600" b="1" dirty="0">
                <a:latin typeface="Calibri" panose="020F0502020204030204" pitchFamily="34" charset="0"/>
                <a:cs typeface="Calibri" panose="020F0502020204030204" pitchFamily="34" charset="0"/>
              </a:rPr>
              <a:t>The story </a:t>
            </a:r>
            <a:r>
              <a:rPr lang="en-GB" sz="2600" dirty="0">
                <a:latin typeface="Calibri" panose="020F0502020204030204" pitchFamily="34" charset="0"/>
                <a:cs typeface="Calibri" panose="020F0502020204030204" pitchFamily="34" charset="0"/>
              </a:rPr>
              <a:t>– what are they trying to say? Is it an ad or a joke? Look to see if you can find the same story somewhere else</a:t>
            </a:r>
          </a:p>
          <a:p>
            <a:endParaRPr lang="en-GB" sz="2600" dirty="0">
              <a:latin typeface="Calibri" panose="020F0502020204030204" pitchFamily="34" charset="0"/>
              <a:cs typeface="Calibri" panose="020F0502020204030204" pitchFamily="34" charset="0"/>
            </a:endParaRPr>
          </a:p>
          <a:p>
            <a:r>
              <a:rPr lang="en-GB" sz="2600" b="1" dirty="0">
                <a:latin typeface="Calibri" panose="020F0502020204030204" pitchFamily="34" charset="0"/>
                <a:cs typeface="Calibri" panose="020F0502020204030204" pitchFamily="34" charset="0"/>
              </a:rPr>
              <a:t>The author </a:t>
            </a:r>
            <a:r>
              <a:rPr lang="en-GB" sz="2600" dirty="0">
                <a:latin typeface="Calibri" panose="020F0502020204030204" pitchFamily="34" charset="0"/>
                <a:cs typeface="Calibri" panose="020F0502020204030204" pitchFamily="34" charset="0"/>
              </a:rPr>
              <a:t>– is it someone’s opinion or a fact? Real news will most likely have a link to the writer’s details, but if there’s no author, dig deeper</a:t>
            </a:r>
          </a:p>
          <a:p>
            <a:endParaRPr lang="en-GB" sz="2600" dirty="0">
              <a:latin typeface="Calibri" panose="020F0502020204030204" pitchFamily="34" charset="0"/>
              <a:cs typeface="Calibri" panose="020F0502020204030204" pitchFamily="34" charset="0"/>
            </a:endParaRPr>
          </a:p>
          <a:p>
            <a:r>
              <a:rPr lang="en-GB" sz="2600" b="1" dirty="0">
                <a:latin typeface="Calibri" panose="020F0502020204030204" pitchFamily="34" charset="0"/>
                <a:cs typeface="Calibri" panose="020F0502020204030204" pitchFamily="34" charset="0"/>
              </a:rPr>
              <a:t>The website </a:t>
            </a:r>
            <a:r>
              <a:rPr lang="en-GB" sz="2600" dirty="0">
                <a:latin typeface="Calibri" panose="020F0502020204030204" pitchFamily="34" charset="0"/>
                <a:cs typeface="Calibri" panose="020F0502020204030204" pitchFamily="34" charset="0"/>
              </a:rPr>
              <a:t>– are there spelling or grammar mistakes? What’s the URL? Check the address bar at the top – most trusted URLs end with “.com”, “.co.uk”, “</a:t>
            </a:r>
            <a:r>
              <a:rPr lang="en-GB" sz="2600" dirty="0" err="1">
                <a:latin typeface="Calibri" panose="020F0502020204030204" pitchFamily="34" charset="0"/>
                <a:cs typeface="Calibri" panose="020F0502020204030204" pitchFamily="34" charset="0"/>
              </a:rPr>
              <a:t>.net</a:t>
            </a:r>
            <a:r>
              <a:rPr lang="en-GB" sz="2600" dirty="0">
                <a:latin typeface="Calibri" panose="020F0502020204030204" pitchFamily="34" charset="0"/>
                <a:cs typeface="Calibri" panose="020F0502020204030204" pitchFamily="34" charset="0"/>
              </a:rPr>
              <a:t>”, “.gov”, “.org”, “.mil” and “.</a:t>
            </a:r>
            <a:r>
              <a:rPr lang="en-GB" sz="2600" dirty="0" err="1">
                <a:latin typeface="Calibri" panose="020F0502020204030204" pitchFamily="34" charset="0"/>
                <a:cs typeface="Calibri" panose="020F0502020204030204" pitchFamily="34" charset="0"/>
              </a:rPr>
              <a:t>edu</a:t>
            </a:r>
            <a:r>
              <a:rPr lang="en-GB" sz="2600" dirty="0">
                <a:latin typeface="Calibri" panose="020F0502020204030204" pitchFamily="34" charset="0"/>
                <a:cs typeface="Calibri" panose="020F0502020204030204" pitchFamily="34" charset="0"/>
              </a:rPr>
              <a:t>”</a:t>
            </a:r>
          </a:p>
          <a:p>
            <a:endParaRPr lang="en-GB" sz="2600" dirty="0">
              <a:latin typeface="Calibri" panose="020F0502020204030204" pitchFamily="34" charset="0"/>
              <a:cs typeface="Calibri" panose="020F0502020204030204" pitchFamily="34" charset="0"/>
            </a:endParaRPr>
          </a:p>
          <a:p>
            <a:r>
              <a:rPr lang="en-GB" sz="2600" b="1" dirty="0">
                <a:latin typeface="Calibri" panose="020F0502020204030204" pitchFamily="34" charset="0"/>
                <a:cs typeface="Calibri" panose="020F0502020204030204" pitchFamily="34" charset="0"/>
              </a:rPr>
              <a:t>The date </a:t>
            </a:r>
            <a:r>
              <a:rPr lang="en-GB" sz="2600" dirty="0">
                <a:latin typeface="Calibri" panose="020F0502020204030204" pitchFamily="34" charset="0"/>
                <a:cs typeface="Calibri" panose="020F0502020204030204" pitchFamily="34" charset="0"/>
              </a:rPr>
              <a:t>– is the story recent or old? It could be outdated or a copy of something that happened years ago. Computer programs called bots post anytime and often, so be wary of this.</a:t>
            </a:r>
          </a:p>
          <a:p>
            <a:endParaRPr lang="en-GB" dirty="0"/>
          </a:p>
        </p:txBody>
      </p:sp>
      <p:pic>
        <p:nvPicPr>
          <p:cNvPr id="245" name="Google Shape;245;p14" title="Fake News Generator: Who starts viral misinformation?  - BBC News"/>
          <p:cNvPicPr preferRelativeResize="0"/>
          <p:nvPr/>
        </p:nvPicPr>
        <p:blipFill rotWithShape="1">
          <a:blip r:embed="rId3">
            <a:alphaModFix/>
          </a:blip>
          <a:srcRect/>
          <a:stretch/>
        </p:blipFill>
        <p:spPr>
          <a:xfrm>
            <a:off x="7568418" y="1448972"/>
            <a:ext cx="3770142" cy="2273690"/>
          </a:xfrm>
          <a:prstGeom prst="rect">
            <a:avLst/>
          </a:prstGeom>
          <a:noFill/>
          <a:ln>
            <a:noFill/>
          </a:ln>
        </p:spPr>
      </p:pic>
      <p:sp>
        <p:nvSpPr>
          <p:cNvPr id="6" name="Rectangle 5">
            <a:extLst>
              <a:ext uri="{FF2B5EF4-FFF2-40B4-BE49-F238E27FC236}">
                <a16:creationId xmlns:a16="http://schemas.microsoft.com/office/drawing/2014/main" id="{D27C7883-EE53-4B16-9944-3A67D567D957}"/>
              </a:ext>
            </a:extLst>
          </p:cNvPr>
          <p:cNvSpPr/>
          <p:nvPr/>
        </p:nvSpPr>
        <p:spPr>
          <a:xfrm>
            <a:off x="7115257" y="4625611"/>
            <a:ext cx="4432624" cy="307777"/>
          </a:xfrm>
          <a:prstGeom prst="rect">
            <a:avLst/>
          </a:prstGeom>
        </p:spPr>
        <p:txBody>
          <a:bodyPr wrap="none">
            <a:spAutoFit/>
          </a:bodyPr>
          <a:lstStyle/>
          <a:p>
            <a:r>
              <a:rPr lang="en-GB" dirty="0">
                <a:hlinkClick r:id="rId4"/>
              </a:rPr>
              <a:t>https://www.bbc.co.uk/news/blogs-trending-52474347</a:t>
            </a:r>
            <a:endParaRPr lang="en-GB" dirty="0"/>
          </a:p>
        </p:txBody>
      </p:sp>
    </p:spTree>
    <p:extLst>
      <p:ext uri="{BB962C8B-B14F-4D97-AF65-F5344CB8AC3E}">
        <p14:creationId xmlns:p14="http://schemas.microsoft.com/office/powerpoint/2010/main" val="81379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CEE47E-B2A5-4BB3-A1AE-F87AAC7A1646}"/>
              </a:ext>
            </a:extLst>
          </p:cNvPr>
          <p:cNvSpPr>
            <a:spLocks noGrp="1"/>
          </p:cNvSpPr>
          <p:nvPr>
            <p:ph type="ctrTitle"/>
          </p:nvPr>
        </p:nvSpPr>
        <p:spPr/>
        <p:txBody>
          <a:bodyPr/>
          <a:lstStyle/>
          <a:p>
            <a:r>
              <a:rPr lang="en-GB" dirty="0">
                <a:solidFill>
                  <a:srgbClr val="323232"/>
                </a:solidFill>
                <a:latin typeface="inherit"/>
              </a:rPr>
              <a:t>Erm, like, </a:t>
            </a:r>
            <a:r>
              <a:rPr lang="en-GB" dirty="0" err="1">
                <a:solidFill>
                  <a:srgbClr val="323232"/>
                </a:solidFill>
                <a:latin typeface="inherit"/>
              </a:rPr>
              <a:t>y'know</a:t>
            </a:r>
            <a:r>
              <a:rPr lang="en-GB" dirty="0">
                <a:solidFill>
                  <a:srgbClr val="323232"/>
                </a:solidFill>
                <a:latin typeface="inherit"/>
              </a:rPr>
              <a:t>?</a:t>
            </a:r>
            <a:r>
              <a:rPr lang="en-GB" b="0" dirty="0">
                <a:solidFill>
                  <a:srgbClr val="323232"/>
                </a:solidFill>
                <a:latin typeface="Fira Sans"/>
              </a:rPr>
              <a:t> </a:t>
            </a:r>
            <a:endParaRPr lang="en-GB" dirty="0"/>
          </a:p>
        </p:txBody>
      </p:sp>
      <p:sp>
        <p:nvSpPr>
          <p:cNvPr id="5" name="Subtitle 4">
            <a:extLst>
              <a:ext uri="{FF2B5EF4-FFF2-40B4-BE49-F238E27FC236}">
                <a16:creationId xmlns:a16="http://schemas.microsoft.com/office/drawing/2014/main" id="{2E0E60B4-BD9B-4898-849F-2201936B5EFE}"/>
              </a:ext>
            </a:extLst>
          </p:cNvPr>
          <p:cNvSpPr>
            <a:spLocks noGrp="1"/>
          </p:cNvSpPr>
          <p:nvPr>
            <p:ph type="subTitle" idx="1"/>
          </p:nvPr>
        </p:nvSpPr>
        <p:spPr/>
        <p:txBody>
          <a:bodyPr>
            <a:normAutofit lnSpcReduction="10000"/>
          </a:bodyPr>
          <a:lstStyle/>
          <a:p>
            <a:r>
              <a:rPr lang="en-GB" sz="2800" b="0" i="0" dirty="0">
                <a:solidFill>
                  <a:srgbClr val="323232"/>
                </a:solidFill>
                <a:effectLst/>
                <a:latin typeface="Fira Sans"/>
              </a:rPr>
              <a:t>- Everyone can, like, pause sometimes. And, at the end of the day if it happens a lot it can erm, be annoying for listeners. With some practice you can ditch these fillers and become a more eloquent presenter</a:t>
            </a:r>
            <a:endParaRPr lang="en-GB" dirty="0"/>
          </a:p>
          <a:p>
            <a:endParaRPr lang="en-GB" dirty="0"/>
          </a:p>
        </p:txBody>
      </p:sp>
    </p:spTree>
    <p:extLst>
      <p:ext uri="{BB962C8B-B14F-4D97-AF65-F5344CB8AC3E}">
        <p14:creationId xmlns:p14="http://schemas.microsoft.com/office/powerpoint/2010/main" val="311127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9DA67-50E5-45B5-8809-1207FECF7BC4}"/>
              </a:ext>
            </a:extLst>
          </p:cNvPr>
          <p:cNvSpPr>
            <a:spLocks noGrp="1"/>
          </p:cNvSpPr>
          <p:nvPr>
            <p:ph type="title"/>
          </p:nvPr>
        </p:nvSpPr>
        <p:spPr/>
        <p:txBody>
          <a:bodyPr/>
          <a:lstStyle/>
          <a:p>
            <a:r>
              <a:rPr lang="en-GB" dirty="0"/>
              <a:t>Fillers </a:t>
            </a:r>
          </a:p>
        </p:txBody>
      </p:sp>
      <p:sp>
        <p:nvSpPr>
          <p:cNvPr id="5" name="Text Placeholder 4">
            <a:extLst>
              <a:ext uri="{FF2B5EF4-FFF2-40B4-BE49-F238E27FC236}">
                <a16:creationId xmlns:a16="http://schemas.microsoft.com/office/drawing/2014/main" id="{4E7B5D12-3E11-4F71-91DC-A87532BC0888}"/>
              </a:ext>
            </a:extLst>
          </p:cNvPr>
          <p:cNvSpPr>
            <a:spLocks noGrp="1"/>
          </p:cNvSpPr>
          <p:nvPr>
            <p:ph type="body" idx="1"/>
          </p:nvPr>
        </p:nvSpPr>
        <p:spPr/>
        <p:txBody>
          <a:bodyPr/>
          <a:lstStyle/>
          <a:p>
            <a:r>
              <a:rPr lang="en-GB" dirty="0"/>
              <a:t>Name some fillers</a:t>
            </a:r>
          </a:p>
        </p:txBody>
      </p:sp>
      <p:sp>
        <p:nvSpPr>
          <p:cNvPr id="6" name="Text Placeholder 5">
            <a:extLst>
              <a:ext uri="{FF2B5EF4-FFF2-40B4-BE49-F238E27FC236}">
                <a16:creationId xmlns:a16="http://schemas.microsoft.com/office/drawing/2014/main" id="{79CC1A27-55B1-4749-95B1-4966ADCA960F}"/>
              </a:ext>
            </a:extLst>
          </p:cNvPr>
          <p:cNvSpPr>
            <a:spLocks noGrp="1"/>
          </p:cNvSpPr>
          <p:nvPr>
            <p:ph type="body" idx="2"/>
          </p:nvPr>
        </p:nvSpPr>
        <p:spPr/>
        <p:txBody>
          <a:bodyPr/>
          <a:lstStyle/>
          <a:p>
            <a:r>
              <a:rPr lang="en-GB" dirty="0"/>
              <a:t>Err</a:t>
            </a:r>
          </a:p>
          <a:p>
            <a:r>
              <a:rPr lang="en-GB" dirty="0"/>
              <a:t>Yep</a:t>
            </a:r>
          </a:p>
          <a:p>
            <a:r>
              <a:rPr lang="en-GB" dirty="0"/>
              <a:t>OK</a:t>
            </a:r>
          </a:p>
        </p:txBody>
      </p:sp>
      <p:sp>
        <p:nvSpPr>
          <p:cNvPr id="7" name="Text Placeholder 6">
            <a:extLst>
              <a:ext uri="{FF2B5EF4-FFF2-40B4-BE49-F238E27FC236}">
                <a16:creationId xmlns:a16="http://schemas.microsoft.com/office/drawing/2014/main" id="{D61195DB-E894-4246-9A87-3FEEF20B0904}"/>
              </a:ext>
            </a:extLst>
          </p:cNvPr>
          <p:cNvSpPr>
            <a:spLocks noGrp="1"/>
          </p:cNvSpPr>
          <p:nvPr>
            <p:ph type="body" idx="3"/>
          </p:nvPr>
        </p:nvSpPr>
        <p:spPr/>
        <p:txBody>
          <a:bodyPr/>
          <a:lstStyle/>
          <a:p>
            <a:r>
              <a:rPr lang="en-GB" dirty="0"/>
              <a:t>Why do we use them?</a:t>
            </a:r>
          </a:p>
        </p:txBody>
      </p:sp>
      <p:sp>
        <p:nvSpPr>
          <p:cNvPr id="8" name="Text Placeholder 7">
            <a:extLst>
              <a:ext uri="{FF2B5EF4-FFF2-40B4-BE49-F238E27FC236}">
                <a16:creationId xmlns:a16="http://schemas.microsoft.com/office/drawing/2014/main" id="{83EE4FE0-B56D-4C52-A894-DE40B81273DA}"/>
              </a:ext>
            </a:extLst>
          </p:cNvPr>
          <p:cNvSpPr>
            <a:spLocks noGrp="1"/>
          </p:cNvSpPr>
          <p:nvPr>
            <p:ph type="body" idx="4"/>
          </p:nvPr>
        </p:nvSpPr>
        <p:spPr/>
        <p:txBody>
          <a:bodyPr/>
          <a:lstStyle/>
          <a:p>
            <a:r>
              <a:rPr lang="en-GB" dirty="0"/>
              <a:t>Time to think</a:t>
            </a:r>
          </a:p>
          <a:p>
            <a:endParaRPr lang="en-GB" dirty="0"/>
          </a:p>
        </p:txBody>
      </p:sp>
    </p:spTree>
    <p:extLst>
      <p:ext uri="{BB962C8B-B14F-4D97-AF65-F5344CB8AC3E}">
        <p14:creationId xmlns:p14="http://schemas.microsoft.com/office/powerpoint/2010/main" val="4262241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9D54-7C6E-4F8E-8667-0363900CE6A6}"/>
              </a:ext>
            </a:extLst>
          </p:cNvPr>
          <p:cNvSpPr>
            <a:spLocks noGrp="1"/>
          </p:cNvSpPr>
          <p:nvPr>
            <p:ph type="title"/>
          </p:nvPr>
        </p:nvSpPr>
        <p:spPr/>
        <p:txBody>
          <a:bodyPr/>
          <a:lstStyle/>
          <a:p>
            <a:r>
              <a:rPr lang="en-GB" dirty="0"/>
              <a:t>Talk for a minute </a:t>
            </a:r>
          </a:p>
        </p:txBody>
      </p:sp>
      <p:sp>
        <p:nvSpPr>
          <p:cNvPr id="3" name="Text Placeholder 2">
            <a:extLst>
              <a:ext uri="{FF2B5EF4-FFF2-40B4-BE49-F238E27FC236}">
                <a16:creationId xmlns:a16="http://schemas.microsoft.com/office/drawing/2014/main" id="{354408E9-5CBA-41A5-A796-045B8C6ADF8D}"/>
              </a:ext>
            </a:extLst>
          </p:cNvPr>
          <p:cNvSpPr>
            <a:spLocks noGrp="1"/>
          </p:cNvSpPr>
          <p:nvPr>
            <p:ph type="body" idx="1"/>
          </p:nvPr>
        </p:nvSpPr>
        <p:spPr/>
        <p:txBody>
          <a:bodyPr/>
          <a:lstStyle/>
          <a:p>
            <a:r>
              <a:rPr lang="en-GB" dirty="0"/>
              <a:t>Brainstorm topics</a:t>
            </a:r>
          </a:p>
        </p:txBody>
      </p:sp>
      <p:sp>
        <p:nvSpPr>
          <p:cNvPr id="4" name="Text Placeholder 3">
            <a:extLst>
              <a:ext uri="{FF2B5EF4-FFF2-40B4-BE49-F238E27FC236}">
                <a16:creationId xmlns:a16="http://schemas.microsoft.com/office/drawing/2014/main" id="{E32AAABD-4B9A-46F2-8A5F-66741FC5B5A7}"/>
              </a:ext>
            </a:extLst>
          </p:cNvPr>
          <p:cNvSpPr>
            <a:spLocks noGrp="1"/>
          </p:cNvSpPr>
          <p:nvPr>
            <p:ph type="body" idx="2"/>
          </p:nvPr>
        </p:nvSpPr>
        <p:spPr/>
        <p:txBody>
          <a:bodyPr/>
          <a:lstStyle/>
          <a:p>
            <a:r>
              <a:rPr lang="en-GB" dirty="0"/>
              <a:t>TV shows</a:t>
            </a:r>
          </a:p>
          <a:p>
            <a:r>
              <a:rPr lang="en-GB" dirty="0"/>
              <a:t>Italian food</a:t>
            </a:r>
          </a:p>
          <a:p>
            <a:r>
              <a:rPr lang="en-GB" dirty="0"/>
              <a:t>Things I’d change in the world </a:t>
            </a:r>
          </a:p>
        </p:txBody>
      </p:sp>
      <p:sp>
        <p:nvSpPr>
          <p:cNvPr id="5" name="Text Placeholder 4">
            <a:extLst>
              <a:ext uri="{FF2B5EF4-FFF2-40B4-BE49-F238E27FC236}">
                <a16:creationId xmlns:a16="http://schemas.microsoft.com/office/drawing/2014/main" id="{28D0020D-E1A0-464B-9A55-26D396146A01}"/>
              </a:ext>
            </a:extLst>
          </p:cNvPr>
          <p:cNvSpPr>
            <a:spLocks noGrp="1"/>
          </p:cNvSpPr>
          <p:nvPr>
            <p:ph type="body" idx="3"/>
          </p:nvPr>
        </p:nvSpPr>
        <p:spPr/>
        <p:txBody>
          <a:bodyPr/>
          <a:lstStyle/>
          <a:p>
            <a:r>
              <a:rPr lang="en-GB" dirty="0"/>
              <a:t>Lets play… talk for a minute</a:t>
            </a:r>
          </a:p>
        </p:txBody>
      </p:sp>
      <p:sp>
        <p:nvSpPr>
          <p:cNvPr id="6" name="Text Placeholder 5">
            <a:extLst>
              <a:ext uri="{FF2B5EF4-FFF2-40B4-BE49-F238E27FC236}">
                <a16:creationId xmlns:a16="http://schemas.microsoft.com/office/drawing/2014/main" id="{FB9B5CE1-50ED-4824-8491-87DB3F253FA9}"/>
              </a:ext>
            </a:extLst>
          </p:cNvPr>
          <p:cNvSpPr>
            <a:spLocks noGrp="1"/>
          </p:cNvSpPr>
          <p:nvPr>
            <p:ph type="body" idx="4"/>
          </p:nvPr>
        </p:nvSpPr>
        <p:spPr/>
        <p:txBody>
          <a:bodyPr/>
          <a:lstStyle/>
          <a:p>
            <a:r>
              <a:rPr lang="en-GB" dirty="0"/>
              <a:t>Choose a topic</a:t>
            </a:r>
          </a:p>
          <a:p>
            <a:r>
              <a:rPr lang="en-GB" dirty="0"/>
              <a:t>Talk for a minute</a:t>
            </a:r>
          </a:p>
          <a:p>
            <a:r>
              <a:rPr lang="en-GB" dirty="0"/>
              <a:t>You are out if you </a:t>
            </a:r>
          </a:p>
          <a:p>
            <a:pPr marL="533400" indent="-457200">
              <a:buAutoNum type="alphaLcParenR"/>
            </a:pPr>
            <a:r>
              <a:rPr lang="en-GB" dirty="0"/>
              <a:t>Hesitate</a:t>
            </a:r>
          </a:p>
          <a:p>
            <a:pPr marL="533400" indent="-457200">
              <a:buAutoNum type="alphaLcParenR"/>
            </a:pPr>
            <a:r>
              <a:rPr lang="en-GB" dirty="0"/>
              <a:t>Deviate – go off topic</a:t>
            </a:r>
          </a:p>
          <a:p>
            <a:pPr marL="533400" indent="-457200">
              <a:buAutoNum type="alphaLcParenR"/>
            </a:pPr>
            <a:r>
              <a:rPr lang="en-GB" dirty="0"/>
              <a:t>No fillers</a:t>
            </a:r>
          </a:p>
        </p:txBody>
      </p:sp>
    </p:spTree>
    <p:extLst>
      <p:ext uri="{BB962C8B-B14F-4D97-AF65-F5344CB8AC3E}">
        <p14:creationId xmlns:p14="http://schemas.microsoft.com/office/powerpoint/2010/main" val="151535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3DEAD9-5022-469E-B748-8FEF5CCC52AE}"/>
              </a:ext>
            </a:extLst>
          </p:cNvPr>
          <p:cNvSpPr>
            <a:spLocks noGrp="1"/>
          </p:cNvSpPr>
          <p:nvPr>
            <p:ph type="ctrTitle"/>
          </p:nvPr>
        </p:nvSpPr>
        <p:spPr/>
        <p:txBody>
          <a:bodyPr/>
          <a:lstStyle/>
          <a:p>
            <a:r>
              <a:rPr lang="en-GB" dirty="0">
                <a:solidFill>
                  <a:srgbClr val="323232"/>
                </a:solidFill>
                <a:latin typeface="inherit"/>
              </a:rPr>
              <a:t>Rhubarb and custard</a:t>
            </a:r>
            <a:r>
              <a:rPr lang="en-GB" b="0" dirty="0">
                <a:solidFill>
                  <a:srgbClr val="323232"/>
                </a:solidFill>
                <a:latin typeface="Fira Sans"/>
              </a:rPr>
              <a:t> </a:t>
            </a:r>
            <a:endParaRPr lang="en-GB" dirty="0"/>
          </a:p>
        </p:txBody>
      </p:sp>
      <p:sp>
        <p:nvSpPr>
          <p:cNvPr id="5" name="Subtitle 4">
            <a:extLst>
              <a:ext uri="{FF2B5EF4-FFF2-40B4-BE49-F238E27FC236}">
                <a16:creationId xmlns:a16="http://schemas.microsoft.com/office/drawing/2014/main" id="{9AAAE5FF-82A7-4306-A065-95F45D4DCFB2}"/>
              </a:ext>
            </a:extLst>
          </p:cNvPr>
          <p:cNvSpPr>
            <a:spLocks noGrp="1"/>
          </p:cNvSpPr>
          <p:nvPr>
            <p:ph type="subTitle" idx="1"/>
          </p:nvPr>
        </p:nvSpPr>
        <p:spPr/>
        <p:txBody>
          <a:bodyPr/>
          <a:lstStyle/>
          <a:p>
            <a:r>
              <a:rPr lang="en-GB" sz="2800" b="0" i="0" dirty="0">
                <a:solidFill>
                  <a:srgbClr val="323232"/>
                </a:solidFill>
                <a:effectLst/>
                <a:latin typeface="Fira Sans"/>
              </a:rPr>
              <a:t>- It’s not just what you say that conveys information – it’s the way you speak too. Discover the power of your vocal chords to express your thoughts and feelings.</a:t>
            </a:r>
          </a:p>
          <a:p>
            <a:endParaRPr lang="en-GB" dirty="0"/>
          </a:p>
        </p:txBody>
      </p:sp>
    </p:spTree>
    <p:extLst>
      <p:ext uri="{BB962C8B-B14F-4D97-AF65-F5344CB8AC3E}">
        <p14:creationId xmlns:p14="http://schemas.microsoft.com/office/powerpoint/2010/main" val="522117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578450" y="274676"/>
            <a:ext cx="11136900" cy="1148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sz="3800">
                <a:solidFill>
                  <a:schemeClr val="dk2"/>
                </a:solidFill>
              </a:rPr>
              <a:t>Take it in turns to make the sound of these emojis  </a:t>
            </a:r>
            <a:r>
              <a:rPr lang="en-GB" sz="3800">
                <a:solidFill>
                  <a:schemeClr val="lt2"/>
                </a:solidFill>
              </a:rPr>
              <a:t>Can the others guess which one, and do they agree?</a:t>
            </a:r>
            <a:endParaRPr sz="3800">
              <a:solidFill>
                <a:schemeClr val="lt2"/>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pic>
        <p:nvPicPr>
          <p:cNvPr id="100" name="Google Shape;100;p5"/>
          <p:cNvPicPr preferRelativeResize="0"/>
          <p:nvPr/>
        </p:nvPicPr>
        <p:blipFill rotWithShape="1">
          <a:blip r:embed="rId3">
            <a:alphaModFix/>
          </a:blip>
          <a:srcRect l="13015" r="17156"/>
          <a:stretch/>
        </p:blipFill>
        <p:spPr>
          <a:xfrm>
            <a:off x="925425" y="1974375"/>
            <a:ext cx="1862425" cy="1714500"/>
          </a:xfrm>
          <a:prstGeom prst="rect">
            <a:avLst/>
          </a:prstGeom>
          <a:noFill/>
          <a:ln>
            <a:noFill/>
          </a:ln>
        </p:spPr>
      </p:pic>
      <p:pic>
        <p:nvPicPr>
          <p:cNvPr id="101" name="Google Shape;101;p5"/>
          <p:cNvPicPr preferRelativeResize="0"/>
          <p:nvPr/>
        </p:nvPicPr>
        <p:blipFill rotWithShape="1">
          <a:blip r:embed="rId4">
            <a:alphaModFix/>
          </a:blip>
          <a:srcRect l="13099" t="9774" r="14602" b="20004"/>
          <a:stretch/>
        </p:blipFill>
        <p:spPr>
          <a:xfrm>
            <a:off x="6048550" y="1905230"/>
            <a:ext cx="1691726" cy="1643245"/>
          </a:xfrm>
          <a:prstGeom prst="rect">
            <a:avLst/>
          </a:prstGeom>
          <a:noFill/>
          <a:ln>
            <a:noFill/>
          </a:ln>
        </p:spPr>
      </p:pic>
      <p:pic>
        <p:nvPicPr>
          <p:cNvPr id="102" name="Google Shape;102;p5"/>
          <p:cNvPicPr preferRelativeResize="0"/>
          <p:nvPr/>
        </p:nvPicPr>
        <p:blipFill rotWithShape="1">
          <a:blip r:embed="rId5">
            <a:alphaModFix/>
          </a:blip>
          <a:srcRect/>
          <a:stretch/>
        </p:blipFill>
        <p:spPr>
          <a:xfrm>
            <a:off x="1010763" y="3859348"/>
            <a:ext cx="1691741" cy="1714500"/>
          </a:xfrm>
          <a:prstGeom prst="rect">
            <a:avLst/>
          </a:prstGeom>
          <a:noFill/>
          <a:ln>
            <a:noFill/>
          </a:ln>
        </p:spPr>
      </p:pic>
      <p:pic>
        <p:nvPicPr>
          <p:cNvPr id="103" name="Google Shape;103;p5"/>
          <p:cNvPicPr preferRelativeResize="0"/>
          <p:nvPr/>
        </p:nvPicPr>
        <p:blipFill rotWithShape="1">
          <a:blip r:embed="rId6">
            <a:alphaModFix/>
          </a:blip>
          <a:srcRect l="49008"/>
          <a:stretch/>
        </p:blipFill>
        <p:spPr>
          <a:xfrm>
            <a:off x="3458900" y="2009993"/>
            <a:ext cx="1691750" cy="1643269"/>
          </a:xfrm>
          <a:prstGeom prst="rect">
            <a:avLst/>
          </a:prstGeom>
          <a:noFill/>
          <a:ln>
            <a:noFill/>
          </a:ln>
        </p:spPr>
      </p:pic>
      <p:pic>
        <p:nvPicPr>
          <p:cNvPr id="104" name="Google Shape;104;p5"/>
          <p:cNvPicPr preferRelativeResize="0"/>
          <p:nvPr/>
        </p:nvPicPr>
        <p:blipFill rotWithShape="1">
          <a:blip r:embed="rId7">
            <a:alphaModFix/>
          </a:blip>
          <a:srcRect/>
          <a:stretch/>
        </p:blipFill>
        <p:spPr>
          <a:xfrm>
            <a:off x="3458900" y="3785389"/>
            <a:ext cx="1862425" cy="1862425"/>
          </a:xfrm>
          <a:prstGeom prst="rect">
            <a:avLst/>
          </a:prstGeom>
          <a:noFill/>
          <a:ln>
            <a:noFill/>
          </a:ln>
        </p:spPr>
      </p:pic>
      <p:pic>
        <p:nvPicPr>
          <p:cNvPr id="105" name="Google Shape;105;p5"/>
          <p:cNvPicPr preferRelativeResize="0"/>
          <p:nvPr/>
        </p:nvPicPr>
        <p:blipFill rotWithShape="1">
          <a:blip r:embed="rId8">
            <a:alphaModFix/>
          </a:blip>
          <a:srcRect/>
          <a:stretch/>
        </p:blipFill>
        <p:spPr>
          <a:xfrm>
            <a:off x="6096000" y="3894988"/>
            <a:ext cx="1643250" cy="1643250"/>
          </a:xfrm>
          <a:prstGeom prst="rect">
            <a:avLst/>
          </a:prstGeom>
          <a:noFill/>
          <a:ln>
            <a:noFill/>
          </a:ln>
        </p:spPr>
      </p:pic>
      <p:pic>
        <p:nvPicPr>
          <p:cNvPr id="106" name="Google Shape;106;p5"/>
          <p:cNvPicPr preferRelativeResize="0"/>
          <p:nvPr/>
        </p:nvPicPr>
        <p:blipFill rotWithShape="1">
          <a:blip r:embed="rId9">
            <a:alphaModFix/>
          </a:blip>
          <a:srcRect/>
          <a:stretch/>
        </p:blipFill>
        <p:spPr>
          <a:xfrm>
            <a:off x="8668413" y="3645038"/>
            <a:ext cx="2143125" cy="2143125"/>
          </a:xfrm>
          <a:prstGeom prst="rect">
            <a:avLst/>
          </a:prstGeom>
          <a:noFill/>
          <a:ln>
            <a:noFill/>
          </a:ln>
        </p:spPr>
      </p:pic>
      <p:pic>
        <p:nvPicPr>
          <p:cNvPr id="107" name="Google Shape;107;p5"/>
          <p:cNvPicPr preferRelativeResize="0"/>
          <p:nvPr/>
        </p:nvPicPr>
        <p:blipFill rotWithShape="1">
          <a:blip r:embed="rId10">
            <a:alphaModFix/>
          </a:blip>
          <a:srcRect/>
          <a:stretch/>
        </p:blipFill>
        <p:spPr>
          <a:xfrm>
            <a:off x="8900701" y="2129251"/>
            <a:ext cx="1524000" cy="1524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5A8D7-535B-479C-9AB8-37206BEB5449}"/>
              </a:ext>
            </a:extLst>
          </p:cNvPr>
          <p:cNvSpPr>
            <a:spLocks noGrp="1"/>
          </p:cNvSpPr>
          <p:nvPr>
            <p:ph type="title"/>
          </p:nvPr>
        </p:nvSpPr>
        <p:spPr>
          <a:xfrm>
            <a:off x="578444" y="106388"/>
            <a:ext cx="11182552" cy="553647"/>
          </a:xfrm>
        </p:spPr>
        <p:txBody>
          <a:bodyPr>
            <a:normAutofit/>
          </a:bodyPr>
          <a:lstStyle/>
          <a:p>
            <a:pPr algn="ctr"/>
            <a:r>
              <a:rPr lang="en-GB" dirty="0"/>
              <a:t>GAME</a:t>
            </a:r>
          </a:p>
        </p:txBody>
      </p:sp>
      <p:sp>
        <p:nvSpPr>
          <p:cNvPr id="3" name="Content Placeholder 2">
            <a:extLst>
              <a:ext uri="{FF2B5EF4-FFF2-40B4-BE49-F238E27FC236}">
                <a16:creationId xmlns:a16="http://schemas.microsoft.com/office/drawing/2014/main" id="{4491A2DC-95D6-42EE-8DCA-478A7DCA8E77}"/>
              </a:ext>
            </a:extLst>
          </p:cNvPr>
          <p:cNvSpPr>
            <a:spLocks noGrp="1"/>
          </p:cNvSpPr>
          <p:nvPr>
            <p:ph idx="1"/>
          </p:nvPr>
        </p:nvSpPr>
        <p:spPr>
          <a:xfrm>
            <a:off x="578444" y="782868"/>
            <a:ext cx="10844732" cy="3993852"/>
          </a:xfrm>
        </p:spPr>
        <p:txBody>
          <a:bodyPr/>
          <a:lstStyle/>
          <a:p>
            <a:pPr marL="0" indent="0">
              <a:buNone/>
            </a:pPr>
            <a:r>
              <a:rPr lang="en-GB" sz="2400" b="1" dirty="0">
                <a:solidFill>
                  <a:schemeClr val="tx2"/>
                </a:solidFill>
              </a:rPr>
              <a:t>Our words do not always show what we mean or how we feel. </a:t>
            </a:r>
          </a:p>
          <a:p>
            <a:pPr marL="0" indent="0">
              <a:buNone/>
            </a:pPr>
            <a:r>
              <a:rPr lang="en-GB" sz="2400" b="1" dirty="0">
                <a:solidFill>
                  <a:schemeClr val="tx2"/>
                </a:solidFill>
              </a:rPr>
              <a:t>Can you spot the tone in this game?</a:t>
            </a:r>
            <a:br>
              <a:rPr lang="en-GB" sz="2400" b="1" dirty="0">
                <a:solidFill>
                  <a:schemeClr val="tx2"/>
                </a:solidFill>
              </a:rPr>
            </a:br>
            <a:endParaRPr lang="en-GB" sz="2400" b="1" dirty="0">
              <a:solidFill>
                <a:schemeClr val="tx2"/>
              </a:solidFill>
            </a:endParaRPr>
          </a:p>
          <a:p>
            <a:r>
              <a:rPr lang="en-GB" sz="2000" dirty="0"/>
              <a:t>Split the into 2 teams. </a:t>
            </a:r>
          </a:p>
          <a:p>
            <a:r>
              <a:rPr lang="en-GB" sz="2000" dirty="0"/>
              <a:t>Each team member will have 1 go to choose one box from each column. They must act out both boxes to their team, by only using the words in their </a:t>
            </a:r>
            <a:r>
              <a:rPr lang="en-GB" sz="2000" b="1" dirty="0"/>
              <a:t>column A </a:t>
            </a:r>
            <a:r>
              <a:rPr lang="en-GB" sz="2000" dirty="0"/>
              <a:t>box with NO ACTIONS.</a:t>
            </a:r>
          </a:p>
          <a:p>
            <a:r>
              <a:rPr lang="en-GB" sz="2000" dirty="0"/>
              <a:t>The team has 20 seconds to guess which box from </a:t>
            </a:r>
            <a:r>
              <a:rPr lang="en-GB" sz="2000" b="1" dirty="0"/>
              <a:t>column B is</a:t>
            </a:r>
            <a:r>
              <a:rPr lang="en-GB" sz="2000" dirty="0"/>
              <a:t> being acted out. </a:t>
            </a:r>
          </a:p>
          <a:p>
            <a:r>
              <a:rPr lang="en-GB" sz="2000" dirty="0"/>
              <a:t>If guessed correctly, the team will earn 1 point. </a:t>
            </a:r>
          </a:p>
          <a:p>
            <a:r>
              <a:rPr lang="en-GB" sz="2000" dirty="0"/>
              <a:t>If no correct guess is made, the opposing team can make 1 guess and if they guess correctly they’ll earn 2 points. </a:t>
            </a:r>
          </a:p>
          <a:p>
            <a:pPr marL="0" indent="0" algn="ctr">
              <a:buNone/>
            </a:pPr>
            <a:br>
              <a:rPr lang="en-GB" sz="2000" b="1" dirty="0">
                <a:solidFill>
                  <a:schemeClr val="tx2"/>
                </a:solidFill>
              </a:rPr>
            </a:br>
            <a:r>
              <a:rPr lang="en-GB" sz="2000" b="1" dirty="0">
                <a:solidFill>
                  <a:schemeClr val="tx2"/>
                </a:solidFill>
              </a:rPr>
              <a:t>Column A                       EXAMPLE:                    Column B</a:t>
            </a:r>
          </a:p>
          <a:p>
            <a:pPr marL="0" indent="0" algn="ctr">
              <a:buNone/>
            </a:pPr>
            <a:endParaRPr lang="en-GB" sz="2000" b="1" dirty="0">
              <a:solidFill>
                <a:schemeClr val="tx2"/>
              </a:solidFill>
            </a:endParaRPr>
          </a:p>
          <a:p>
            <a:pPr marL="0" indent="0">
              <a:buNone/>
            </a:pPr>
            <a:r>
              <a:rPr lang="en-GB" sz="2000" b="1" dirty="0">
                <a:solidFill>
                  <a:schemeClr val="tx2"/>
                </a:solidFill>
              </a:rPr>
              <a:t>															</a:t>
            </a:r>
            <a:endParaRPr lang="en-GB" sz="2000" dirty="0"/>
          </a:p>
          <a:p>
            <a:endParaRPr lang="en-GB" dirty="0"/>
          </a:p>
        </p:txBody>
      </p:sp>
      <p:sp>
        <p:nvSpPr>
          <p:cNvPr id="4" name="TextBox 3">
            <a:extLst>
              <a:ext uri="{FF2B5EF4-FFF2-40B4-BE49-F238E27FC236}">
                <a16:creationId xmlns:a16="http://schemas.microsoft.com/office/drawing/2014/main" id="{3E0693EF-7923-4A83-BDCD-8B7C7F3D7623}"/>
              </a:ext>
            </a:extLst>
          </p:cNvPr>
          <p:cNvSpPr txBox="1"/>
          <p:nvPr/>
        </p:nvSpPr>
        <p:spPr>
          <a:xfrm>
            <a:off x="1459257" y="5420233"/>
            <a:ext cx="3496107" cy="400110"/>
          </a:xfrm>
          <a:prstGeom prst="rect">
            <a:avLst/>
          </a:prstGeom>
          <a:noFill/>
          <a:ln w="38100">
            <a:solidFill>
              <a:schemeClr val="tx2"/>
            </a:solidFill>
            <a:prstDash val="dash"/>
          </a:ln>
        </p:spPr>
        <p:txBody>
          <a:bodyPr wrap="square" rtlCol="0">
            <a:spAutoFit/>
          </a:bodyPr>
          <a:lstStyle/>
          <a:p>
            <a:pPr algn="ctr"/>
            <a:r>
              <a:rPr lang="en-GB" sz="2000" b="1" dirty="0">
                <a:solidFill>
                  <a:schemeClr val="tx2"/>
                </a:solidFill>
              </a:rPr>
              <a:t>“I’m feeling great today!”</a:t>
            </a:r>
          </a:p>
        </p:txBody>
      </p:sp>
      <p:sp>
        <p:nvSpPr>
          <p:cNvPr id="5" name="TextBox 4">
            <a:extLst>
              <a:ext uri="{FF2B5EF4-FFF2-40B4-BE49-F238E27FC236}">
                <a16:creationId xmlns:a16="http://schemas.microsoft.com/office/drawing/2014/main" id="{8F7E663B-ACDB-45FF-962F-D75B95E1A145}"/>
              </a:ext>
            </a:extLst>
          </p:cNvPr>
          <p:cNvSpPr txBox="1"/>
          <p:nvPr/>
        </p:nvSpPr>
        <p:spPr>
          <a:xfrm>
            <a:off x="7563132" y="5408276"/>
            <a:ext cx="2879677" cy="400110"/>
          </a:xfrm>
          <a:prstGeom prst="rect">
            <a:avLst/>
          </a:prstGeom>
          <a:noFill/>
          <a:ln w="38100">
            <a:solidFill>
              <a:schemeClr val="tx2"/>
            </a:solidFill>
            <a:prstDash val="dash"/>
          </a:ln>
        </p:spPr>
        <p:txBody>
          <a:bodyPr wrap="square" rtlCol="0">
            <a:spAutoFit/>
          </a:bodyPr>
          <a:lstStyle/>
          <a:p>
            <a:pPr algn="ctr"/>
            <a:r>
              <a:rPr lang="en-GB" sz="2000" b="1" dirty="0">
                <a:solidFill>
                  <a:schemeClr val="tx2"/>
                </a:solidFill>
              </a:rPr>
              <a:t>Unhappy</a:t>
            </a:r>
          </a:p>
        </p:txBody>
      </p:sp>
    </p:spTree>
    <p:extLst>
      <p:ext uri="{BB962C8B-B14F-4D97-AF65-F5344CB8AC3E}">
        <p14:creationId xmlns:p14="http://schemas.microsoft.com/office/powerpoint/2010/main" val="26692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1A2DC-95D6-42EE-8DCA-478A7DCA8E77}"/>
              </a:ext>
            </a:extLst>
          </p:cNvPr>
          <p:cNvSpPr>
            <a:spLocks noGrp="1"/>
          </p:cNvSpPr>
          <p:nvPr>
            <p:ph idx="1"/>
          </p:nvPr>
        </p:nvSpPr>
        <p:spPr>
          <a:xfrm>
            <a:off x="916263" y="276659"/>
            <a:ext cx="10844732" cy="553647"/>
          </a:xfrm>
        </p:spPr>
        <p:txBody>
          <a:bodyPr/>
          <a:lstStyle/>
          <a:p>
            <a:pPr marL="0" indent="0">
              <a:buNone/>
            </a:pPr>
            <a:r>
              <a:rPr lang="en-GB" sz="2000" b="1" dirty="0">
                <a:solidFill>
                  <a:schemeClr val="tx2"/>
                </a:solidFill>
              </a:rPr>
              <a:t>		</a:t>
            </a:r>
            <a:r>
              <a:rPr lang="en-GB" sz="4400" b="1" dirty="0">
                <a:solidFill>
                  <a:schemeClr val="tx2"/>
                </a:solidFill>
              </a:rPr>
              <a:t>	</a:t>
            </a:r>
            <a:r>
              <a:rPr lang="en-GB" sz="4400" b="1" dirty="0">
                <a:solidFill>
                  <a:srgbClr val="C00000"/>
                </a:solidFill>
              </a:rPr>
              <a:t> A	</a:t>
            </a:r>
            <a:r>
              <a:rPr lang="en-GB" sz="2800" b="1" dirty="0">
                <a:solidFill>
                  <a:srgbClr val="C00000"/>
                </a:solidFill>
              </a:rPr>
              <a:t>												</a:t>
            </a:r>
            <a:r>
              <a:rPr lang="en-GB" sz="4400" b="1" dirty="0">
                <a:solidFill>
                  <a:srgbClr val="C00000"/>
                </a:solidFill>
              </a:rPr>
              <a:t>	B</a:t>
            </a:r>
          </a:p>
          <a:p>
            <a:pPr marL="0" indent="0">
              <a:buNone/>
            </a:pPr>
            <a:endParaRPr lang="en-GB" sz="2000" dirty="0"/>
          </a:p>
          <a:p>
            <a:endParaRPr lang="en-GB" dirty="0"/>
          </a:p>
        </p:txBody>
      </p:sp>
      <p:sp>
        <p:nvSpPr>
          <p:cNvPr id="4" name="TextBox 3">
            <a:extLst>
              <a:ext uri="{FF2B5EF4-FFF2-40B4-BE49-F238E27FC236}">
                <a16:creationId xmlns:a16="http://schemas.microsoft.com/office/drawing/2014/main" id="{3E0693EF-7923-4A83-BDCD-8B7C7F3D7623}"/>
              </a:ext>
            </a:extLst>
          </p:cNvPr>
          <p:cNvSpPr txBox="1"/>
          <p:nvPr/>
        </p:nvSpPr>
        <p:spPr>
          <a:xfrm>
            <a:off x="125276" y="1172229"/>
            <a:ext cx="2445038" cy="707886"/>
          </a:xfrm>
          <a:prstGeom prst="rect">
            <a:avLst/>
          </a:prstGeom>
          <a:noFill/>
          <a:ln w="38100">
            <a:solidFill>
              <a:schemeClr val="tx2"/>
            </a:solidFill>
            <a:prstDash val="solid"/>
          </a:ln>
        </p:spPr>
        <p:txBody>
          <a:bodyPr wrap="square" rtlCol="0">
            <a:spAutoFit/>
          </a:bodyPr>
          <a:lstStyle/>
          <a:p>
            <a:pPr algn="ctr"/>
            <a:r>
              <a:rPr lang="en-GB" sz="2000" b="1" dirty="0">
                <a:solidFill>
                  <a:schemeClr val="tx2"/>
                </a:solidFill>
              </a:rPr>
              <a:t>“I’m feeling great today”</a:t>
            </a:r>
          </a:p>
        </p:txBody>
      </p:sp>
      <p:sp>
        <p:nvSpPr>
          <p:cNvPr id="5" name="TextBox 4">
            <a:extLst>
              <a:ext uri="{FF2B5EF4-FFF2-40B4-BE49-F238E27FC236}">
                <a16:creationId xmlns:a16="http://schemas.microsoft.com/office/drawing/2014/main" id="{8F7E663B-ACDB-45FF-962F-D75B95E1A145}"/>
              </a:ext>
            </a:extLst>
          </p:cNvPr>
          <p:cNvSpPr txBox="1"/>
          <p:nvPr/>
        </p:nvSpPr>
        <p:spPr>
          <a:xfrm>
            <a:off x="7025781" y="1155015"/>
            <a:ext cx="1608162" cy="400110"/>
          </a:xfrm>
          <a:prstGeom prst="rect">
            <a:avLst/>
          </a:prstGeom>
          <a:noFill/>
          <a:ln w="38100">
            <a:solidFill>
              <a:schemeClr val="tx2"/>
            </a:solidFill>
            <a:prstDash val="solid"/>
          </a:ln>
        </p:spPr>
        <p:txBody>
          <a:bodyPr wrap="square" rtlCol="0">
            <a:spAutoFit/>
          </a:bodyPr>
          <a:lstStyle/>
          <a:p>
            <a:pPr algn="ctr"/>
            <a:r>
              <a:rPr lang="en-GB" sz="2000" b="1" dirty="0">
                <a:solidFill>
                  <a:schemeClr val="tx2"/>
                </a:solidFill>
              </a:rPr>
              <a:t>Happy</a:t>
            </a:r>
          </a:p>
        </p:txBody>
      </p:sp>
      <p:cxnSp>
        <p:nvCxnSpPr>
          <p:cNvPr id="8" name="Straight Connector 7">
            <a:extLst>
              <a:ext uri="{FF2B5EF4-FFF2-40B4-BE49-F238E27FC236}">
                <a16:creationId xmlns:a16="http://schemas.microsoft.com/office/drawing/2014/main" id="{92233AC5-7841-42EC-B8F1-DA34C454EF44}"/>
              </a:ext>
            </a:extLst>
          </p:cNvPr>
          <p:cNvCxnSpPr>
            <a:cxnSpLocks/>
          </p:cNvCxnSpPr>
          <p:nvPr/>
        </p:nvCxnSpPr>
        <p:spPr>
          <a:xfrm>
            <a:off x="6426587" y="276659"/>
            <a:ext cx="0" cy="5605526"/>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9692B064-6F75-4256-A5D9-7E7EDF68FA94}"/>
              </a:ext>
            </a:extLst>
          </p:cNvPr>
          <p:cNvSpPr txBox="1"/>
          <p:nvPr/>
        </p:nvSpPr>
        <p:spPr>
          <a:xfrm>
            <a:off x="3516227" y="3460724"/>
            <a:ext cx="2197292" cy="707886"/>
          </a:xfrm>
          <a:prstGeom prst="rect">
            <a:avLst/>
          </a:prstGeom>
          <a:noFill/>
          <a:ln w="38100">
            <a:solidFill>
              <a:schemeClr val="tx2"/>
            </a:solidFill>
            <a:prstDash val="solid"/>
          </a:ln>
        </p:spPr>
        <p:txBody>
          <a:bodyPr wrap="square" rtlCol="0">
            <a:spAutoFit/>
          </a:bodyPr>
          <a:lstStyle/>
          <a:p>
            <a:pPr algn="ctr"/>
            <a:r>
              <a:rPr lang="en-GB" sz="2000" b="1" dirty="0">
                <a:solidFill>
                  <a:schemeClr val="tx2"/>
                </a:solidFill>
              </a:rPr>
              <a:t>“Just finished my homework”</a:t>
            </a:r>
          </a:p>
        </p:txBody>
      </p:sp>
      <p:sp>
        <p:nvSpPr>
          <p:cNvPr id="10" name="TextBox 9">
            <a:extLst>
              <a:ext uri="{FF2B5EF4-FFF2-40B4-BE49-F238E27FC236}">
                <a16:creationId xmlns:a16="http://schemas.microsoft.com/office/drawing/2014/main" id="{EE84A0E3-F83A-4A7B-92B0-824A4F703899}"/>
              </a:ext>
            </a:extLst>
          </p:cNvPr>
          <p:cNvSpPr txBox="1"/>
          <p:nvPr/>
        </p:nvSpPr>
        <p:spPr>
          <a:xfrm>
            <a:off x="3900235" y="2613431"/>
            <a:ext cx="1969800" cy="707886"/>
          </a:xfrm>
          <a:prstGeom prst="rect">
            <a:avLst/>
          </a:prstGeom>
          <a:noFill/>
          <a:ln w="38100">
            <a:solidFill>
              <a:schemeClr val="tx1"/>
            </a:solidFill>
            <a:prstDash val="solid"/>
          </a:ln>
        </p:spPr>
        <p:txBody>
          <a:bodyPr wrap="square" rtlCol="0">
            <a:spAutoFit/>
          </a:bodyPr>
          <a:lstStyle/>
          <a:p>
            <a:pPr algn="ctr"/>
            <a:r>
              <a:rPr lang="en-GB" sz="2000" b="1" dirty="0"/>
              <a:t>“I’m ok, how are you?”</a:t>
            </a:r>
          </a:p>
        </p:txBody>
      </p:sp>
      <p:sp>
        <p:nvSpPr>
          <p:cNvPr id="11" name="TextBox 10">
            <a:extLst>
              <a:ext uri="{FF2B5EF4-FFF2-40B4-BE49-F238E27FC236}">
                <a16:creationId xmlns:a16="http://schemas.microsoft.com/office/drawing/2014/main" id="{24D467A8-A200-4D3F-B457-4D0959BE7B6B}"/>
              </a:ext>
            </a:extLst>
          </p:cNvPr>
          <p:cNvSpPr txBox="1"/>
          <p:nvPr/>
        </p:nvSpPr>
        <p:spPr>
          <a:xfrm>
            <a:off x="3102635" y="4319468"/>
            <a:ext cx="2840497" cy="707886"/>
          </a:xfrm>
          <a:prstGeom prst="rect">
            <a:avLst/>
          </a:prstGeom>
          <a:noFill/>
          <a:ln w="38100">
            <a:solidFill>
              <a:schemeClr val="tx1"/>
            </a:solidFill>
            <a:prstDash val="solid"/>
          </a:ln>
        </p:spPr>
        <p:txBody>
          <a:bodyPr wrap="square" rtlCol="0">
            <a:spAutoFit/>
          </a:bodyPr>
          <a:lstStyle/>
          <a:p>
            <a:pPr algn="ctr"/>
            <a:r>
              <a:rPr lang="en-GB" sz="2000" b="1" dirty="0"/>
              <a:t>“I’m not feeling too well”</a:t>
            </a:r>
          </a:p>
        </p:txBody>
      </p:sp>
      <p:sp>
        <p:nvSpPr>
          <p:cNvPr id="12" name="TextBox 11">
            <a:extLst>
              <a:ext uri="{FF2B5EF4-FFF2-40B4-BE49-F238E27FC236}">
                <a16:creationId xmlns:a16="http://schemas.microsoft.com/office/drawing/2014/main" id="{3927EFD8-54E8-4BDD-9E55-0CCD7DC1A67F}"/>
              </a:ext>
            </a:extLst>
          </p:cNvPr>
          <p:cNvSpPr txBox="1"/>
          <p:nvPr/>
        </p:nvSpPr>
        <p:spPr>
          <a:xfrm>
            <a:off x="3937374" y="2046718"/>
            <a:ext cx="1776145" cy="400110"/>
          </a:xfrm>
          <a:prstGeom prst="rect">
            <a:avLst/>
          </a:prstGeom>
          <a:noFill/>
          <a:ln w="38100">
            <a:solidFill>
              <a:schemeClr val="tx2"/>
            </a:solidFill>
            <a:prstDash val="solid"/>
          </a:ln>
        </p:spPr>
        <p:txBody>
          <a:bodyPr wrap="square" rtlCol="0">
            <a:spAutoFit/>
          </a:bodyPr>
          <a:lstStyle/>
          <a:p>
            <a:pPr algn="ctr"/>
            <a:r>
              <a:rPr lang="en-GB" sz="2000" b="1" dirty="0">
                <a:solidFill>
                  <a:schemeClr val="tx2"/>
                </a:solidFill>
              </a:rPr>
              <a:t>“I’m coming”</a:t>
            </a:r>
          </a:p>
        </p:txBody>
      </p:sp>
      <p:sp>
        <p:nvSpPr>
          <p:cNvPr id="13" name="TextBox 12">
            <a:extLst>
              <a:ext uri="{FF2B5EF4-FFF2-40B4-BE49-F238E27FC236}">
                <a16:creationId xmlns:a16="http://schemas.microsoft.com/office/drawing/2014/main" id="{D1EB3B5B-CAA2-40E3-A969-C768FC18BAFC}"/>
              </a:ext>
            </a:extLst>
          </p:cNvPr>
          <p:cNvSpPr txBox="1"/>
          <p:nvPr/>
        </p:nvSpPr>
        <p:spPr>
          <a:xfrm>
            <a:off x="2811423" y="1172229"/>
            <a:ext cx="3030398" cy="707886"/>
          </a:xfrm>
          <a:prstGeom prst="rect">
            <a:avLst/>
          </a:prstGeom>
          <a:noFill/>
          <a:ln w="38100">
            <a:solidFill>
              <a:schemeClr val="tx1"/>
            </a:solidFill>
            <a:prstDash val="solid"/>
          </a:ln>
        </p:spPr>
        <p:txBody>
          <a:bodyPr wrap="square" rtlCol="0">
            <a:spAutoFit/>
          </a:bodyPr>
          <a:lstStyle/>
          <a:p>
            <a:pPr algn="ctr"/>
            <a:r>
              <a:rPr lang="en-GB" sz="2000" b="1" dirty="0"/>
              <a:t>“I’ve just had made something for dinner”</a:t>
            </a:r>
          </a:p>
        </p:txBody>
      </p:sp>
      <p:sp>
        <p:nvSpPr>
          <p:cNvPr id="14" name="TextBox 13">
            <a:extLst>
              <a:ext uri="{FF2B5EF4-FFF2-40B4-BE49-F238E27FC236}">
                <a16:creationId xmlns:a16="http://schemas.microsoft.com/office/drawing/2014/main" id="{4DE1EA24-15E7-43F6-BC53-3541505B5102}"/>
              </a:ext>
            </a:extLst>
          </p:cNvPr>
          <p:cNvSpPr txBox="1"/>
          <p:nvPr/>
        </p:nvSpPr>
        <p:spPr>
          <a:xfrm>
            <a:off x="7022401" y="2319207"/>
            <a:ext cx="1712163" cy="400110"/>
          </a:xfrm>
          <a:prstGeom prst="rect">
            <a:avLst/>
          </a:prstGeom>
          <a:noFill/>
          <a:ln w="38100">
            <a:solidFill>
              <a:schemeClr val="tx2"/>
            </a:solidFill>
            <a:prstDash val="solid"/>
          </a:ln>
        </p:spPr>
        <p:txBody>
          <a:bodyPr wrap="square" rtlCol="0">
            <a:spAutoFit/>
          </a:bodyPr>
          <a:lstStyle/>
          <a:p>
            <a:pPr algn="ctr"/>
            <a:r>
              <a:rPr lang="en-GB" sz="2000" b="1" dirty="0">
                <a:solidFill>
                  <a:schemeClr val="tx2"/>
                </a:solidFill>
              </a:rPr>
              <a:t>Exasperated</a:t>
            </a:r>
          </a:p>
        </p:txBody>
      </p:sp>
      <p:sp>
        <p:nvSpPr>
          <p:cNvPr id="15" name="TextBox 14">
            <a:extLst>
              <a:ext uri="{FF2B5EF4-FFF2-40B4-BE49-F238E27FC236}">
                <a16:creationId xmlns:a16="http://schemas.microsoft.com/office/drawing/2014/main" id="{726D32F6-9D66-44FE-AD9D-BBDC4AE8A615}"/>
              </a:ext>
            </a:extLst>
          </p:cNvPr>
          <p:cNvSpPr txBox="1"/>
          <p:nvPr/>
        </p:nvSpPr>
        <p:spPr>
          <a:xfrm>
            <a:off x="9766319" y="4153998"/>
            <a:ext cx="1608162" cy="400110"/>
          </a:xfrm>
          <a:prstGeom prst="rect">
            <a:avLst/>
          </a:prstGeom>
          <a:noFill/>
          <a:ln w="38100">
            <a:solidFill>
              <a:schemeClr val="tx1"/>
            </a:solidFill>
            <a:prstDash val="solid"/>
          </a:ln>
        </p:spPr>
        <p:txBody>
          <a:bodyPr wrap="square" rtlCol="0">
            <a:spAutoFit/>
          </a:bodyPr>
          <a:lstStyle/>
          <a:p>
            <a:pPr algn="ctr"/>
            <a:r>
              <a:rPr lang="en-GB" sz="2000" b="1" dirty="0"/>
              <a:t>Angry</a:t>
            </a:r>
          </a:p>
        </p:txBody>
      </p:sp>
      <p:sp>
        <p:nvSpPr>
          <p:cNvPr id="16" name="TextBox 15">
            <a:extLst>
              <a:ext uri="{FF2B5EF4-FFF2-40B4-BE49-F238E27FC236}">
                <a16:creationId xmlns:a16="http://schemas.microsoft.com/office/drawing/2014/main" id="{8B9B407C-2EDE-49DC-A5FB-A4805262237B}"/>
              </a:ext>
            </a:extLst>
          </p:cNvPr>
          <p:cNvSpPr txBox="1"/>
          <p:nvPr/>
        </p:nvSpPr>
        <p:spPr>
          <a:xfrm>
            <a:off x="8060072" y="3462551"/>
            <a:ext cx="838705" cy="400110"/>
          </a:xfrm>
          <a:prstGeom prst="rect">
            <a:avLst/>
          </a:prstGeom>
          <a:noFill/>
          <a:ln w="38100">
            <a:solidFill>
              <a:schemeClr val="tx2"/>
            </a:solidFill>
            <a:prstDash val="solid"/>
          </a:ln>
        </p:spPr>
        <p:txBody>
          <a:bodyPr wrap="square" rtlCol="0">
            <a:spAutoFit/>
          </a:bodyPr>
          <a:lstStyle/>
          <a:p>
            <a:pPr algn="ctr"/>
            <a:r>
              <a:rPr lang="en-GB" sz="2000" b="1" dirty="0">
                <a:solidFill>
                  <a:schemeClr val="tx2"/>
                </a:solidFill>
              </a:rPr>
              <a:t>Sad</a:t>
            </a:r>
          </a:p>
        </p:txBody>
      </p:sp>
      <p:sp>
        <p:nvSpPr>
          <p:cNvPr id="17" name="TextBox 16">
            <a:extLst>
              <a:ext uri="{FF2B5EF4-FFF2-40B4-BE49-F238E27FC236}">
                <a16:creationId xmlns:a16="http://schemas.microsoft.com/office/drawing/2014/main" id="{68F0A0B4-9005-44D9-9D63-E53900E952CA}"/>
              </a:ext>
            </a:extLst>
          </p:cNvPr>
          <p:cNvSpPr txBox="1"/>
          <p:nvPr/>
        </p:nvSpPr>
        <p:spPr>
          <a:xfrm>
            <a:off x="7022402" y="2881528"/>
            <a:ext cx="1608162" cy="400110"/>
          </a:xfrm>
          <a:prstGeom prst="rect">
            <a:avLst/>
          </a:prstGeom>
          <a:noFill/>
          <a:ln w="38100">
            <a:solidFill>
              <a:schemeClr val="tx1"/>
            </a:solidFill>
            <a:prstDash val="solid"/>
          </a:ln>
        </p:spPr>
        <p:txBody>
          <a:bodyPr wrap="square" rtlCol="0">
            <a:spAutoFit/>
          </a:bodyPr>
          <a:lstStyle/>
          <a:p>
            <a:pPr algn="ctr"/>
            <a:r>
              <a:rPr lang="en-GB" sz="2000" b="1" dirty="0"/>
              <a:t>Deceptive</a:t>
            </a:r>
          </a:p>
        </p:txBody>
      </p:sp>
      <p:sp>
        <p:nvSpPr>
          <p:cNvPr id="18" name="TextBox 17">
            <a:extLst>
              <a:ext uri="{FF2B5EF4-FFF2-40B4-BE49-F238E27FC236}">
                <a16:creationId xmlns:a16="http://schemas.microsoft.com/office/drawing/2014/main" id="{81CC96AF-B8C0-456E-AE94-FDCC51F04641}"/>
              </a:ext>
            </a:extLst>
          </p:cNvPr>
          <p:cNvSpPr txBox="1"/>
          <p:nvPr/>
        </p:nvSpPr>
        <p:spPr>
          <a:xfrm>
            <a:off x="9766319" y="3561954"/>
            <a:ext cx="1608162" cy="400110"/>
          </a:xfrm>
          <a:prstGeom prst="rect">
            <a:avLst/>
          </a:prstGeom>
          <a:noFill/>
          <a:ln w="38100">
            <a:solidFill>
              <a:schemeClr val="tx2"/>
            </a:solidFill>
            <a:prstDash val="solid"/>
          </a:ln>
        </p:spPr>
        <p:txBody>
          <a:bodyPr wrap="square" rtlCol="0">
            <a:spAutoFit/>
          </a:bodyPr>
          <a:lstStyle/>
          <a:p>
            <a:pPr algn="ctr"/>
            <a:r>
              <a:rPr lang="en-GB" sz="2000" b="1" dirty="0">
                <a:solidFill>
                  <a:schemeClr val="tx2"/>
                </a:solidFill>
              </a:rPr>
              <a:t>Proud</a:t>
            </a:r>
          </a:p>
        </p:txBody>
      </p:sp>
      <p:sp>
        <p:nvSpPr>
          <p:cNvPr id="19" name="TextBox 18">
            <a:extLst>
              <a:ext uri="{FF2B5EF4-FFF2-40B4-BE49-F238E27FC236}">
                <a16:creationId xmlns:a16="http://schemas.microsoft.com/office/drawing/2014/main" id="{36F97A2C-AEB8-4787-A3BA-35FA5CA00961}"/>
              </a:ext>
            </a:extLst>
          </p:cNvPr>
          <p:cNvSpPr txBox="1"/>
          <p:nvPr/>
        </p:nvSpPr>
        <p:spPr>
          <a:xfrm>
            <a:off x="9766319" y="2365871"/>
            <a:ext cx="1608162" cy="400110"/>
          </a:xfrm>
          <a:prstGeom prst="rect">
            <a:avLst/>
          </a:prstGeom>
          <a:noFill/>
          <a:ln w="38100">
            <a:solidFill>
              <a:schemeClr val="tx2"/>
            </a:solidFill>
            <a:prstDash val="solid"/>
          </a:ln>
        </p:spPr>
        <p:txBody>
          <a:bodyPr wrap="square" rtlCol="0">
            <a:spAutoFit/>
          </a:bodyPr>
          <a:lstStyle/>
          <a:p>
            <a:pPr algn="ctr"/>
            <a:r>
              <a:rPr lang="en-GB" sz="2000" b="1" dirty="0">
                <a:solidFill>
                  <a:schemeClr val="tx2"/>
                </a:solidFill>
              </a:rPr>
              <a:t>Frustrated</a:t>
            </a:r>
          </a:p>
        </p:txBody>
      </p:sp>
      <p:sp>
        <p:nvSpPr>
          <p:cNvPr id="20" name="TextBox 19">
            <a:extLst>
              <a:ext uri="{FF2B5EF4-FFF2-40B4-BE49-F238E27FC236}">
                <a16:creationId xmlns:a16="http://schemas.microsoft.com/office/drawing/2014/main" id="{E66B8E44-7D32-44B4-9123-7B861639935E}"/>
              </a:ext>
            </a:extLst>
          </p:cNvPr>
          <p:cNvSpPr txBox="1"/>
          <p:nvPr/>
        </p:nvSpPr>
        <p:spPr>
          <a:xfrm>
            <a:off x="9751167" y="1155208"/>
            <a:ext cx="1608162" cy="400110"/>
          </a:xfrm>
          <a:prstGeom prst="rect">
            <a:avLst/>
          </a:prstGeom>
          <a:noFill/>
          <a:ln w="38100">
            <a:solidFill>
              <a:schemeClr val="tx2"/>
            </a:solidFill>
            <a:prstDash val="solid"/>
          </a:ln>
        </p:spPr>
        <p:txBody>
          <a:bodyPr wrap="square" rtlCol="0">
            <a:spAutoFit/>
          </a:bodyPr>
          <a:lstStyle/>
          <a:p>
            <a:pPr algn="ctr"/>
            <a:r>
              <a:rPr lang="en-GB" sz="2000" b="1" dirty="0">
                <a:solidFill>
                  <a:schemeClr val="tx2"/>
                </a:solidFill>
              </a:rPr>
              <a:t>Excited</a:t>
            </a:r>
          </a:p>
        </p:txBody>
      </p:sp>
      <p:sp>
        <p:nvSpPr>
          <p:cNvPr id="21" name="TextBox 20">
            <a:extLst>
              <a:ext uri="{FF2B5EF4-FFF2-40B4-BE49-F238E27FC236}">
                <a16:creationId xmlns:a16="http://schemas.microsoft.com/office/drawing/2014/main" id="{4AA942A4-BE7C-4F8C-8BD4-7A8A3AC310B8}"/>
              </a:ext>
            </a:extLst>
          </p:cNvPr>
          <p:cNvSpPr txBox="1"/>
          <p:nvPr/>
        </p:nvSpPr>
        <p:spPr>
          <a:xfrm>
            <a:off x="9766319" y="2964968"/>
            <a:ext cx="1608162" cy="400110"/>
          </a:xfrm>
          <a:prstGeom prst="rect">
            <a:avLst/>
          </a:prstGeom>
          <a:noFill/>
          <a:ln w="38100">
            <a:solidFill>
              <a:schemeClr val="tx1"/>
            </a:solidFill>
            <a:prstDash val="solid"/>
          </a:ln>
        </p:spPr>
        <p:txBody>
          <a:bodyPr wrap="square" rtlCol="0">
            <a:spAutoFit/>
          </a:bodyPr>
          <a:lstStyle/>
          <a:p>
            <a:pPr algn="ctr"/>
            <a:r>
              <a:rPr lang="en-GB" sz="2000" b="1" dirty="0"/>
              <a:t>Confused</a:t>
            </a:r>
          </a:p>
        </p:txBody>
      </p:sp>
      <p:sp>
        <p:nvSpPr>
          <p:cNvPr id="22" name="TextBox 21">
            <a:extLst>
              <a:ext uri="{FF2B5EF4-FFF2-40B4-BE49-F238E27FC236}">
                <a16:creationId xmlns:a16="http://schemas.microsoft.com/office/drawing/2014/main" id="{3DB570C7-B142-4F15-8867-1445B33F3E9E}"/>
              </a:ext>
            </a:extLst>
          </p:cNvPr>
          <p:cNvSpPr txBox="1"/>
          <p:nvPr/>
        </p:nvSpPr>
        <p:spPr>
          <a:xfrm>
            <a:off x="7022402" y="3462551"/>
            <a:ext cx="838705" cy="400110"/>
          </a:xfrm>
          <a:prstGeom prst="rect">
            <a:avLst/>
          </a:prstGeom>
          <a:noFill/>
          <a:ln w="38100">
            <a:solidFill>
              <a:schemeClr val="tx2"/>
            </a:solidFill>
            <a:prstDash val="solid"/>
          </a:ln>
        </p:spPr>
        <p:txBody>
          <a:bodyPr wrap="square" rtlCol="0">
            <a:spAutoFit/>
          </a:bodyPr>
          <a:lstStyle/>
          <a:p>
            <a:pPr algn="ctr"/>
            <a:r>
              <a:rPr lang="en-GB" sz="2000" b="1" dirty="0">
                <a:solidFill>
                  <a:schemeClr val="tx2"/>
                </a:solidFill>
              </a:rPr>
              <a:t>Shy</a:t>
            </a:r>
          </a:p>
        </p:txBody>
      </p:sp>
      <p:sp>
        <p:nvSpPr>
          <p:cNvPr id="23" name="TextBox 22">
            <a:extLst>
              <a:ext uri="{FF2B5EF4-FFF2-40B4-BE49-F238E27FC236}">
                <a16:creationId xmlns:a16="http://schemas.microsoft.com/office/drawing/2014/main" id="{D98B1433-CB6C-4225-9070-712139C4E1C8}"/>
              </a:ext>
            </a:extLst>
          </p:cNvPr>
          <p:cNvSpPr txBox="1"/>
          <p:nvPr/>
        </p:nvSpPr>
        <p:spPr>
          <a:xfrm>
            <a:off x="7022402" y="5229518"/>
            <a:ext cx="1608162" cy="400110"/>
          </a:xfrm>
          <a:prstGeom prst="rect">
            <a:avLst/>
          </a:prstGeom>
          <a:noFill/>
          <a:ln w="38100">
            <a:solidFill>
              <a:schemeClr val="tx1"/>
            </a:solidFill>
            <a:prstDash val="solid"/>
          </a:ln>
        </p:spPr>
        <p:txBody>
          <a:bodyPr wrap="square" rtlCol="0">
            <a:spAutoFit/>
          </a:bodyPr>
          <a:lstStyle/>
          <a:p>
            <a:pPr algn="ctr"/>
            <a:r>
              <a:rPr lang="en-GB" sz="2000" b="1" dirty="0"/>
              <a:t>Tearful</a:t>
            </a:r>
          </a:p>
        </p:txBody>
      </p:sp>
      <p:sp>
        <p:nvSpPr>
          <p:cNvPr id="24" name="TextBox 23">
            <a:extLst>
              <a:ext uri="{FF2B5EF4-FFF2-40B4-BE49-F238E27FC236}">
                <a16:creationId xmlns:a16="http://schemas.microsoft.com/office/drawing/2014/main" id="{6731CAB2-8F5A-4D0E-9158-7E91ED1081F2}"/>
              </a:ext>
            </a:extLst>
          </p:cNvPr>
          <p:cNvSpPr txBox="1"/>
          <p:nvPr/>
        </p:nvSpPr>
        <p:spPr>
          <a:xfrm>
            <a:off x="7025781" y="4627244"/>
            <a:ext cx="1608162" cy="400110"/>
          </a:xfrm>
          <a:prstGeom prst="rect">
            <a:avLst/>
          </a:prstGeom>
          <a:noFill/>
          <a:ln w="38100">
            <a:solidFill>
              <a:schemeClr val="tx2"/>
            </a:solidFill>
            <a:prstDash val="solid"/>
          </a:ln>
        </p:spPr>
        <p:txBody>
          <a:bodyPr wrap="square" rtlCol="0">
            <a:spAutoFit/>
          </a:bodyPr>
          <a:lstStyle/>
          <a:p>
            <a:pPr algn="ctr"/>
            <a:r>
              <a:rPr lang="en-GB" sz="2000" b="1" dirty="0">
                <a:solidFill>
                  <a:schemeClr val="tx2"/>
                </a:solidFill>
              </a:rPr>
              <a:t>Lonely</a:t>
            </a:r>
          </a:p>
        </p:txBody>
      </p:sp>
      <p:sp>
        <p:nvSpPr>
          <p:cNvPr id="25" name="TextBox 24">
            <a:extLst>
              <a:ext uri="{FF2B5EF4-FFF2-40B4-BE49-F238E27FC236}">
                <a16:creationId xmlns:a16="http://schemas.microsoft.com/office/drawing/2014/main" id="{4A46D492-64CC-4011-BEB4-F62D2AFE4D0F}"/>
              </a:ext>
            </a:extLst>
          </p:cNvPr>
          <p:cNvSpPr txBox="1"/>
          <p:nvPr/>
        </p:nvSpPr>
        <p:spPr>
          <a:xfrm>
            <a:off x="9766319" y="4709849"/>
            <a:ext cx="1608162" cy="400110"/>
          </a:xfrm>
          <a:prstGeom prst="rect">
            <a:avLst/>
          </a:prstGeom>
          <a:noFill/>
          <a:ln w="38100">
            <a:solidFill>
              <a:schemeClr val="tx2"/>
            </a:solidFill>
            <a:prstDash val="solid"/>
          </a:ln>
        </p:spPr>
        <p:txBody>
          <a:bodyPr wrap="square" rtlCol="0">
            <a:spAutoFit/>
          </a:bodyPr>
          <a:lstStyle/>
          <a:p>
            <a:pPr algn="ctr"/>
            <a:r>
              <a:rPr lang="en-GB" sz="2000" b="1" dirty="0">
                <a:solidFill>
                  <a:schemeClr val="tx2"/>
                </a:solidFill>
              </a:rPr>
              <a:t>Scared</a:t>
            </a:r>
          </a:p>
        </p:txBody>
      </p:sp>
      <p:sp>
        <p:nvSpPr>
          <p:cNvPr id="26" name="TextBox 25">
            <a:extLst>
              <a:ext uri="{FF2B5EF4-FFF2-40B4-BE49-F238E27FC236}">
                <a16:creationId xmlns:a16="http://schemas.microsoft.com/office/drawing/2014/main" id="{CC3E6075-8C91-4E77-9162-76445B790327}"/>
              </a:ext>
            </a:extLst>
          </p:cNvPr>
          <p:cNvSpPr txBox="1"/>
          <p:nvPr/>
        </p:nvSpPr>
        <p:spPr>
          <a:xfrm>
            <a:off x="9752670" y="1744027"/>
            <a:ext cx="2008313" cy="400110"/>
          </a:xfrm>
          <a:prstGeom prst="rect">
            <a:avLst/>
          </a:prstGeom>
          <a:noFill/>
          <a:ln w="38100">
            <a:solidFill>
              <a:schemeClr val="tx1"/>
            </a:solidFill>
            <a:prstDash val="solid"/>
          </a:ln>
        </p:spPr>
        <p:txBody>
          <a:bodyPr wrap="square" rtlCol="0">
            <a:spAutoFit/>
          </a:bodyPr>
          <a:lstStyle/>
          <a:p>
            <a:pPr algn="ctr"/>
            <a:r>
              <a:rPr lang="en-GB" sz="2000" b="1" dirty="0"/>
              <a:t>Argumentative</a:t>
            </a:r>
          </a:p>
        </p:txBody>
      </p:sp>
      <p:sp>
        <p:nvSpPr>
          <p:cNvPr id="27" name="TextBox 26">
            <a:extLst>
              <a:ext uri="{FF2B5EF4-FFF2-40B4-BE49-F238E27FC236}">
                <a16:creationId xmlns:a16="http://schemas.microsoft.com/office/drawing/2014/main" id="{983E4793-0A51-48AD-BC13-85FAC70DEDFA}"/>
              </a:ext>
            </a:extLst>
          </p:cNvPr>
          <p:cNvSpPr txBox="1"/>
          <p:nvPr/>
        </p:nvSpPr>
        <p:spPr>
          <a:xfrm>
            <a:off x="7015923" y="1757289"/>
            <a:ext cx="1608162" cy="400110"/>
          </a:xfrm>
          <a:prstGeom prst="rect">
            <a:avLst/>
          </a:prstGeom>
          <a:noFill/>
          <a:ln w="38100">
            <a:solidFill>
              <a:schemeClr val="tx1"/>
            </a:solidFill>
            <a:prstDash val="solid"/>
          </a:ln>
        </p:spPr>
        <p:txBody>
          <a:bodyPr wrap="square" rtlCol="0">
            <a:spAutoFit/>
          </a:bodyPr>
          <a:lstStyle/>
          <a:p>
            <a:pPr algn="ctr"/>
            <a:r>
              <a:rPr lang="en-GB" sz="2000" b="1" dirty="0"/>
              <a:t>Inquisitive</a:t>
            </a:r>
          </a:p>
        </p:txBody>
      </p:sp>
      <p:sp>
        <p:nvSpPr>
          <p:cNvPr id="28" name="TextBox 27">
            <a:extLst>
              <a:ext uri="{FF2B5EF4-FFF2-40B4-BE49-F238E27FC236}">
                <a16:creationId xmlns:a16="http://schemas.microsoft.com/office/drawing/2014/main" id="{0F895D0C-3486-4846-9E93-A584A2049C3A}"/>
              </a:ext>
            </a:extLst>
          </p:cNvPr>
          <p:cNvSpPr txBox="1"/>
          <p:nvPr/>
        </p:nvSpPr>
        <p:spPr>
          <a:xfrm>
            <a:off x="9764815" y="5266056"/>
            <a:ext cx="1608162" cy="400110"/>
          </a:xfrm>
          <a:prstGeom prst="rect">
            <a:avLst/>
          </a:prstGeom>
          <a:noFill/>
          <a:ln w="38100">
            <a:solidFill>
              <a:schemeClr val="tx1"/>
            </a:solidFill>
            <a:prstDash val="solid"/>
          </a:ln>
        </p:spPr>
        <p:txBody>
          <a:bodyPr wrap="square" rtlCol="0">
            <a:spAutoFit/>
          </a:bodyPr>
          <a:lstStyle/>
          <a:p>
            <a:pPr algn="ctr"/>
            <a:r>
              <a:rPr lang="en-GB" sz="2000" b="1" dirty="0"/>
              <a:t>Shocked</a:t>
            </a:r>
          </a:p>
        </p:txBody>
      </p:sp>
      <p:sp>
        <p:nvSpPr>
          <p:cNvPr id="29" name="TextBox 28">
            <a:extLst>
              <a:ext uri="{FF2B5EF4-FFF2-40B4-BE49-F238E27FC236}">
                <a16:creationId xmlns:a16="http://schemas.microsoft.com/office/drawing/2014/main" id="{1DCF113E-5E3E-4C1A-A8E4-0C917E98ABA8}"/>
              </a:ext>
            </a:extLst>
          </p:cNvPr>
          <p:cNvSpPr txBox="1"/>
          <p:nvPr/>
        </p:nvSpPr>
        <p:spPr>
          <a:xfrm>
            <a:off x="3336806" y="5229518"/>
            <a:ext cx="2376713" cy="400110"/>
          </a:xfrm>
          <a:prstGeom prst="rect">
            <a:avLst/>
          </a:prstGeom>
          <a:noFill/>
          <a:ln w="38100">
            <a:solidFill>
              <a:schemeClr val="tx2"/>
            </a:solidFill>
            <a:prstDash val="solid"/>
          </a:ln>
        </p:spPr>
        <p:txBody>
          <a:bodyPr wrap="square" rtlCol="0">
            <a:spAutoFit/>
          </a:bodyPr>
          <a:lstStyle/>
          <a:p>
            <a:pPr algn="ctr"/>
            <a:r>
              <a:rPr lang="en-GB" sz="2000" b="1" dirty="0">
                <a:solidFill>
                  <a:schemeClr val="tx2"/>
                </a:solidFill>
              </a:rPr>
              <a:t>“Yeah of course”</a:t>
            </a:r>
          </a:p>
        </p:txBody>
      </p:sp>
      <p:sp>
        <p:nvSpPr>
          <p:cNvPr id="30" name="TextBox 29">
            <a:extLst>
              <a:ext uri="{FF2B5EF4-FFF2-40B4-BE49-F238E27FC236}">
                <a16:creationId xmlns:a16="http://schemas.microsoft.com/office/drawing/2014/main" id="{4228230C-D74A-4AD2-A439-17E5A44D13FA}"/>
              </a:ext>
            </a:extLst>
          </p:cNvPr>
          <p:cNvSpPr txBox="1"/>
          <p:nvPr/>
        </p:nvSpPr>
        <p:spPr>
          <a:xfrm>
            <a:off x="157188" y="3208011"/>
            <a:ext cx="3151965" cy="707886"/>
          </a:xfrm>
          <a:prstGeom prst="rect">
            <a:avLst/>
          </a:prstGeom>
          <a:noFill/>
          <a:ln w="38100">
            <a:solidFill>
              <a:schemeClr val="tx2"/>
            </a:solidFill>
            <a:prstDash val="solid"/>
          </a:ln>
        </p:spPr>
        <p:txBody>
          <a:bodyPr wrap="square" rtlCol="0">
            <a:spAutoFit/>
          </a:bodyPr>
          <a:lstStyle/>
          <a:p>
            <a:pPr algn="ctr"/>
            <a:r>
              <a:rPr lang="en-GB" sz="2000" b="1" dirty="0">
                <a:solidFill>
                  <a:schemeClr val="tx2"/>
                </a:solidFill>
              </a:rPr>
              <a:t>“School was ok I guess, a lot happened”</a:t>
            </a:r>
          </a:p>
        </p:txBody>
      </p:sp>
      <p:sp>
        <p:nvSpPr>
          <p:cNvPr id="31" name="TextBox 30">
            <a:extLst>
              <a:ext uri="{FF2B5EF4-FFF2-40B4-BE49-F238E27FC236}">
                <a16:creationId xmlns:a16="http://schemas.microsoft.com/office/drawing/2014/main" id="{3B61787A-056A-482C-BCFD-CCE63B96CA37}"/>
              </a:ext>
            </a:extLst>
          </p:cNvPr>
          <p:cNvSpPr txBox="1"/>
          <p:nvPr/>
        </p:nvSpPr>
        <p:spPr>
          <a:xfrm>
            <a:off x="125274" y="4091913"/>
            <a:ext cx="2686149" cy="1015663"/>
          </a:xfrm>
          <a:prstGeom prst="rect">
            <a:avLst/>
          </a:prstGeom>
          <a:noFill/>
          <a:ln w="38100">
            <a:solidFill>
              <a:schemeClr val="tx1"/>
            </a:solidFill>
            <a:prstDash val="solid"/>
          </a:ln>
        </p:spPr>
        <p:txBody>
          <a:bodyPr wrap="square" rtlCol="0">
            <a:spAutoFit/>
          </a:bodyPr>
          <a:lstStyle/>
          <a:p>
            <a:pPr algn="ctr"/>
            <a:r>
              <a:rPr lang="en-GB" sz="2000" b="1" dirty="0"/>
              <a:t>“Ok, ok, just don’t forget alright? It’s very  important”</a:t>
            </a:r>
          </a:p>
        </p:txBody>
      </p:sp>
      <p:sp>
        <p:nvSpPr>
          <p:cNvPr id="32" name="TextBox 31">
            <a:extLst>
              <a:ext uri="{FF2B5EF4-FFF2-40B4-BE49-F238E27FC236}">
                <a16:creationId xmlns:a16="http://schemas.microsoft.com/office/drawing/2014/main" id="{7403EF96-B27B-4E4F-9ECE-6B46AC3F4364}"/>
              </a:ext>
            </a:extLst>
          </p:cNvPr>
          <p:cNvSpPr txBox="1"/>
          <p:nvPr/>
        </p:nvSpPr>
        <p:spPr>
          <a:xfrm>
            <a:off x="125275" y="2031390"/>
            <a:ext cx="3600553" cy="1015663"/>
          </a:xfrm>
          <a:prstGeom prst="rect">
            <a:avLst/>
          </a:prstGeom>
          <a:noFill/>
          <a:ln w="38100">
            <a:solidFill>
              <a:schemeClr val="tx1"/>
            </a:solidFill>
            <a:prstDash val="solid"/>
          </a:ln>
        </p:spPr>
        <p:txBody>
          <a:bodyPr wrap="square" rtlCol="0">
            <a:spAutoFit/>
          </a:bodyPr>
          <a:lstStyle/>
          <a:p>
            <a:pPr algn="ctr"/>
            <a:r>
              <a:rPr lang="en-GB" sz="2000" b="1" dirty="0"/>
              <a:t>I’ve just got back, I’ve got a lot to tell you, please let me know when you’re free.”</a:t>
            </a:r>
          </a:p>
        </p:txBody>
      </p:sp>
      <p:sp>
        <p:nvSpPr>
          <p:cNvPr id="33" name="TextBox 32">
            <a:extLst>
              <a:ext uri="{FF2B5EF4-FFF2-40B4-BE49-F238E27FC236}">
                <a16:creationId xmlns:a16="http://schemas.microsoft.com/office/drawing/2014/main" id="{DFDA9DAB-1164-4CCF-B3EE-3730B971FAB9}"/>
              </a:ext>
            </a:extLst>
          </p:cNvPr>
          <p:cNvSpPr txBox="1"/>
          <p:nvPr/>
        </p:nvSpPr>
        <p:spPr>
          <a:xfrm>
            <a:off x="7027930" y="4045746"/>
            <a:ext cx="1907159" cy="400110"/>
          </a:xfrm>
          <a:prstGeom prst="rect">
            <a:avLst/>
          </a:prstGeom>
          <a:noFill/>
          <a:ln w="38100">
            <a:solidFill>
              <a:schemeClr val="tx1"/>
            </a:solidFill>
            <a:prstDash val="solid"/>
          </a:ln>
        </p:spPr>
        <p:txBody>
          <a:bodyPr wrap="square" rtlCol="0">
            <a:spAutoFit/>
          </a:bodyPr>
          <a:lstStyle/>
          <a:p>
            <a:pPr algn="ctr"/>
            <a:r>
              <a:rPr lang="en-GB" sz="2000" b="1" dirty="0"/>
              <a:t>Disappointed</a:t>
            </a:r>
          </a:p>
        </p:txBody>
      </p:sp>
      <p:sp>
        <p:nvSpPr>
          <p:cNvPr id="34" name="TextBox 33">
            <a:extLst>
              <a:ext uri="{FF2B5EF4-FFF2-40B4-BE49-F238E27FC236}">
                <a16:creationId xmlns:a16="http://schemas.microsoft.com/office/drawing/2014/main" id="{3458F18C-D726-4899-B53E-5F5059E4610E}"/>
              </a:ext>
            </a:extLst>
          </p:cNvPr>
          <p:cNvSpPr txBox="1"/>
          <p:nvPr/>
        </p:nvSpPr>
        <p:spPr>
          <a:xfrm>
            <a:off x="125274" y="5258851"/>
            <a:ext cx="2840497" cy="400110"/>
          </a:xfrm>
          <a:prstGeom prst="rect">
            <a:avLst/>
          </a:prstGeom>
          <a:noFill/>
          <a:ln w="38100">
            <a:solidFill>
              <a:schemeClr val="tx2"/>
            </a:solidFill>
            <a:prstDash val="solid"/>
          </a:ln>
        </p:spPr>
        <p:txBody>
          <a:bodyPr wrap="square" rtlCol="0">
            <a:spAutoFit/>
          </a:bodyPr>
          <a:lstStyle/>
          <a:p>
            <a:pPr algn="ctr"/>
            <a:r>
              <a:rPr lang="en-GB" sz="2000" b="1" dirty="0">
                <a:solidFill>
                  <a:schemeClr val="tx2"/>
                </a:solidFill>
              </a:rPr>
              <a:t>“Great… that’s fab”</a:t>
            </a:r>
          </a:p>
        </p:txBody>
      </p:sp>
    </p:spTree>
    <p:extLst>
      <p:ext uri="{BB962C8B-B14F-4D97-AF65-F5344CB8AC3E}">
        <p14:creationId xmlns:p14="http://schemas.microsoft.com/office/powerpoint/2010/main" val="3514523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7763f25086_0_2"/>
          <p:cNvSpPr txBox="1">
            <a:spLocks noGrp="1"/>
          </p:cNvSpPr>
          <p:nvPr>
            <p:ph type="title"/>
          </p:nvPr>
        </p:nvSpPr>
        <p:spPr>
          <a:xfrm>
            <a:off x="279100" y="446175"/>
            <a:ext cx="11290800" cy="102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800">
                <a:solidFill>
                  <a:schemeClr val="dk2"/>
                </a:solidFill>
              </a:rPr>
              <a:t>Choose a scenario and see if the rest of us can guess which one you are doing?</a:t>
            </a:r>
            <a:r>
              <a:rPr lang="en-GB" sz="2400">
                <a:solidFill>
                  <a:schemeClr val="lt2"/>
                </a:solidFill>
              </a:rPr>
              <a:t> Here's the catch … you are only allowed to say RHUBARB!</a:t>
            </a:r>
            <a:endParaRPr sz="2400">
              <a:solidFill>
                <a:schemeClr val="lt2"/>
              </a:solidFill>
            </a:endParaRPr>
          </a:p>
        </p:txBody>
      </p:sp>
      <p:sp>
        <p:nvSpPr>
          <p:cNvPr id="114" name="Google Shape;114;g7763f25086_0_2"/>
          <p:cNvSpPr/>
          <p:nvPr/>
        </p:nvSpPr>
        <p:spPr>
          <a:xfrm>
            <a:off x="9434425" y="1473100"/>
            <a:ext cx="2517000" cy="1520400"/>
          </a:xfrm>
          <a:prstGeom prst="cloudCallout">
            <a:avLst>
              <a:gd name="adj1" fmla="val -69635"/>
              <a:gd name="adj2" fmla="val -5124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Hint: try changing your tone, pitch and volume</a:t>
            </a:r>
            <a:endParaRPr sz="1400" b="0" i="1" u="none" strike="noStrike" cap="none">
              <a:solidFill>
                <a:srgbClr val="000000"/>
              </a:solidFill>
              <a:latin typeface="Arial"/>
              <a:ea typeface="Arial"/>
              <a:cs typeface="Arial"/>
              <a:sym typeface="Arial"/>
            </a:endParaRPr>
          </a:p>
        </p:txBody>
      </p:sp>
      <p:sp>
        <p:nvSpPr>
          <p:cNvPr id="115" name="Google Shape;115;g7763f25086_0_2"/>
          <p:cNvSpPr/>
          <p:nvPr/>
        </p:nvSpPr>
        <p:spPr>
          <a:xfrm>
            <a:off x="583900" y="1671400"/>
            <a:ext cx="2517000" cy="1123800"/>
          </a:xfrm>
          <a:prstGeom prst="rect">
            <a:avLst/>
          </a:prstGeom>
          <a:noFill/>
          <a:ln w="9525" cap="flat" cmpd="sng">
            <a:solidFill>
              <a:srgbClr val="009D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sz="1700" b="0" i="0" u="none" strike="noStrike" cap="none">
                <a:solidFill>
                  <a:schemeClr val="dk1"/>
                </a:solidFill>
                <a:latin typeface="Arial"/>
                <a:ea typeface="Arial"/>
                <a:cs typeface="Arial"/>
                <a:sym typeface="Arial"/>
              </a:rPr>
              <a:t>Trying to teach someone how to use a laptop, who doesn’t know how.</a:t>
            </a:r>
            <a:endParaRPr sz="1400" b="0" i="0" u="none" strike="noStrike" cap="none">
              <a:solidFill>
                <a:srgbClr val="000000"/>
              </a:solidFill>
              <a:latin typeface="Arial"/>
              <a:ea typeface="Arial"/>
              <a:cs typeface="Arial"/>
              <a:sym typeface="Arial"/>
            </a:endParaRPr>
          </a:p>
        </p:txBody>
      </p:sp>
      <p:sp>
        <p:nvSpPr>
          <p:cNvPr id="116" name="Google Shape;116;g7763f25086_0_2"/>
          <p:cNvSpPr/>
          <p:nvPr/>
        </p:nvSpPr>
        <p:spPr>
          <a:xfrm>
            <a:off x="583900" y="3112775"/>
            <a:ext cx="2517000" cy="1123800"/>
          </a:xfrm>
          <a:prstGeom prst="rect">
            <a:avLst/>
          </a:prstGeom>
          <a:noFill/>
          <a:ln w="9525" cap="flat" cmpd="sng">
            <a:solidFill>
              <a:srgbClr val="009D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chemeClr val="dk1"/>
                </a:solidFill>
                <a:latin typeface="Arial"/>
                <a:ea typeface="Arial"/>
                <a:cs typeface="Arial"/>
                <a:sym typeface="Arial"/>
              </a:rPr>
              <a:t>Trying to sell someone something.</a:t>
            </a:r>
            <a:endParaRPr sz="1700" b="0" i="0" u="none" strike="noStrike" cap="none">
              <a:solidFill>
                <a:schemeClr val="dk1"/>
              </a:solidFill>
              <a:latin typeface="Arial"/>
              <a:ea typeface="Arial"/>
              <a:cs typeface="Arial"/>
              <a:sym typeface="Arial"/>
            </a:endParaRPr>
          </a:p>
        </p:txBody>
      </p:sp>
      <p:sp>
        <p:nvSpPr>
          <p:cNvPr id="117" name="Google Shape;117;g7763f25086_0_2"/>
          <p:cNvSpPr/>
          <p:nvPr/>
        </p:nvSpPr>
        <p:spPr>
          <a:xfrm>
            <a:off x="3431400" y="1671400"/>
            <a:ext cx="2517000" cy="1123800"/>
          </a:xfrm>
          <a:prstGeom prst="rect">
            <a:avLst/>
          </a:prstGeom>
          <a:noFill/>
          <a:ln w="9525" cap="flat" cmpd="sng">
            <a:solidFill>
              <a:srgbClr val="009D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chemeClr val="dk1"/>
                </a:solidFill>
                <a:latin typeface="Arial"/>
                <a:ea typeface="Arial"/>
                <a:cs typeface="Arial"/>
                <a:sym typeface="Arial"/>
              </a:rPr>
              <a:t>Helping a friend who hasn't done their homework </a:t>
            </a:r>
            <a:endParaRPr sz="1400" b="0" i="0" u="none" strike="noStrike" cap="none">
              <a:solidFill>
                <a:srgbClr val="000000"/>
              </a:solidFill>
              <a:latin typeface="Arial"/>
              <a:ea typeface="Arial"/>
              <a:cs typeface="Arial"/>
              <a:sym typeface="Arial"/>
            </a:endParaRPr>
          </a:p>
        </p:txBody>
      </p:sp>
      <p:sp>
        <p:nvSpPr>
          <p:cNvPr id="118" name="Google Shape;118;g7763f25086_0_2"/>
          <p:cNvSpPr/>
          <p:nvPr/>
        </p:nvSpPr>
        <p:spPr>
          <a:xfrm>
            <a:off x="3431400" y="3112775"/>
            <a:ext cx="2517000" cy="1123800"/>
          </a:xfrm>
          <a:prstGeom prst="rect">
            <a:avLst/>
          </a:prstGeom>
          <a:noFill/>
          <a:ln w="9525" cap="flat" cmpd="sng">
            <a:solidFill>
              <a:srgbClr val="009D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chemeClr val="dk1"/>
                </a:solidFill>
                <a:latin typeface="Arial"/>
                <a:ea typeface="Arial"/>
                <a:cs typeface="Arial"/>
                <a:sym typeface="Arial"/>
              </a:rPr>
              <a:t>Finding out what time the train leaves the station</a:t>
            </a:r>
            <a:endParaRPr sz="1400" b="0" i="0" u="none" strike="noStrike" cap="none">
              <a:solidFill>
                <a:srgbClr val="000000"/>
              </a:solidFill>
              <a:latin typeface="Arial"/>
              <a:ea typeface="Arial"/>
              <a:cs typeface="Arial"/>
              <a:sym typeface="Arial"/>
            </a:endParaRPr>
          </a:p>
        </p:txBody>
      </p:sp>
      <p:sp>
        <p:nvSpPr>
          <p:cNvPr id="119" name="Google Shape;119;g7763f25086_0_2"/>
          <p:cNvSpPr/>
          <p:nvPr/>
        </p:nvSpPr>
        <p:spPr>
          <a:xfrm>
            <a:off x="6183563" y="1671400"/>
            <a:ext cx="2517000" cy="1123800"/>
          </a:xfrm>
          <a:prstGeom prst="rect">
            <a:avLst/>
          </a:prstGeom>
          <a:noFill/>
          <a:ln w="9525" cap="flat" cmpd="sng">
            <a:solidFill>
              <a:srgbClr val="009D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Arial"/>
                <a:ea typeface="Arial"/>
                <a:cs typeface="Arial"/>
                <a:sym typeface="Arial"/>
              </a:rPr>
              <a:t>Ordering something from Mcdonalds </a:t>
            </a:r>
            <a:endParaRPr sz="1700" b="0" i="0" u="none" strike="noStrike" cap="none">
              <a:solidFill>
                <a:srgbClr val="000000"/>
              </a:solidFill>
              <a:latin typeface="Arial"/>
              <a:ea typeface="Arial"/>
              <a:cs typeface="Arial"/>
              <a:sym typeface="Arial"/>
            </a:endParaRPr>
          </a:p>
        </p:txBody>
      </p:sp>
      <p:sp>
        <p:nvSpPr>
          <p:cNvPr id="120" name="Google Shape;120;g7763f25086_0_2"/>
          <p:cNvSpPr/>
          <p:nvPr/>
        </p:nvSpPr>
        <p:spPr>
          <a:xfrm>
            <a:off x="6216088" y="3112775"/>
            <a:ext cx="2517000" cy="1123800"/>
          </a:xfrm>
          <a:prstGeom prst="rect">
            <a:avLst/>
          </a:prstGeom>
          <a:noFill/>
          <a:ln w="9525" cap="flat" cmpd="sng">
            <a:solidFill>
              <a:srgbClr val="009D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chemeClr val="dk1"/>
                </a:solidFill>
                <a:latin typeface="Arial"/>
                <a:ea typeface="Arial"/>
                <a:cs typeface="Arial"/>
                <a:sym typeface="Arial"/>
              </a:rPr>
              <a:t>Giving someone directions to the cinema </a:t>
            </a:r>
            <a:endParaRPr sz="1400" b="0" i="0" u="none" strike="noStrike" cap="none">
              <a:solidFill>
                <a:srgbClr val="000000"/>
              </a:solidFill>
              <a:latin typeface="Arial"/>
              <a:ea typeface="Arial"/>
              <a:cs typeface="Arial"/>
              <a:sym typeface="Arial"/>
            </a:endParaRPr>
          </a:p>
        </p:txBody>
      </p:sp>
      <p:sp>
        <p:nvSpPr>
          <p:cNvPr id="121" name="Google Shape;121;g7763f25086_0_2"/>
          <p:cNvSpPr/>
          <p:nvPr/>
        </p:nvSpPr>
        <p:spPr>
          <a:xfrm>
            <a:off x="583900" y="4554150"/>
            <a:ext cx="2517000" cy="1123800"/>
          </a:xfrm>
          <a:prstGeom prst="rect">
            <a:avLst/>
          </a:prstGeom>
          <a:noFill/>
          <a:ln w="9525" cap="flat" cmpd="sng">
            <a:solidFill>
              <a:srgbClr val="009D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Arial"/>
                <a:ea typeface="Arial"/>
                <a:cs typeface="Arial"/>
                <a:sym typeface="Arial"/>
              </a:rPr>
              <a:t>Explaining the story of little Red Riding Hood </a:t>
            </a:r>
            <a:endParaRPr sz="1700" b="0" i="0" u="none" strike="noStrike" cap="none">
              <a:solidFill>
                <a:srgbClr val="000000"/>
              </a:solidFill>
              <a:latin typeface="Arial"/>
              <a:ea typeface="Arial"/>
              <a:cs typeface="Arial"/>
              <a:sym typeface="Arial"/>
            </a:endParaRPr>
          </a:p>
        </p:txBody>
      </p:sp>
      <p:sp>
        <p:nvSpPr>
          <p:cNvPr id="122" name="Google Shape;122;g7763f25086_0_2"/>
          <p:cNvSpPr/>
          <p:nvPr/>
        </p:nvSpPr>
        <p:spPr>
          <a:xfrm>
            <a:off x="3431400" y="4554150"/>
            <a:ext cx="2517000" cy="1123800"/>
          </a:xfrm>
          <a:prstGeom prst="rect">
            <a:avLst/>
          </a:prstGeom>
          <a:noFill/>
          <a:ln w="9525" cap="flat" cmpd="sng">
            <a:solidFill>
              <a:srgbClr val="009D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chemeClr val="dk1"/>
                </a:solidFill>
                <a:latin typeface="Arial"/>
                <a:ea typeface="Arial"/>
                <a:cs typeface="Arial"/>
                <a:sym typeface="Arial"/>
              </a:rPr>
              <a:t>Being angry about something</a:t>
            </a:r>
            <a:endParaRPr sz="1400" b="0" i="0" u="none" strike="noStrike" cap="none">
              <a:solidFill>
                <a:srgbClr val="000000"/>
              </a:solidFill>
              <a:latin typeface="Arial"/>
              <a:ea typeface="Arial"/>
              <a:cs typeface="Arial"/>
              <a:sym typeface="Arial"/>
            </a:endParaRPr>
          </a:p>
        </p:txBody>
      </p:sp>
      <p:sp>
        <p:nvSpPr>
          <p:cNvPr id="123" name="Google Shape;123;g7763f25086_0_2"/>
          <p:cNvSpPr/>
          <p:nvPr/>
        </p:nvSpPr>
        <p:spPr>
          <a:xfrm>
            <a:off x="6183575" y="4554150"/>
            <a:ext cx="2517000" cy="1123800"/>
          </a:xfrm>
          <a:prstGeom prst="rect">
            <a:avLst/>
          </a:prstGeom>
          <a:noFill/>
          <a:ln w="9525" cap="flat" cmpd="sng">
            <a:solidFill>
              <a:srgbClr val="009D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chemeClr val="dk1"/>
                </a:solidFill>
                <a:latin typeface="Arial"/>
                <a:ea typeface="Arial"/>
                <a:cs typeface="Arial"/>
                <a:sym typeface="Arial"/>
              </a:rPr>
              <a:t>Asking your teacher for help in school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51E9-37CC-4781-810B-BD975C9674DB}"/>
              </a:ext>
            </a:extLst>
          </p:cNvPr>
          <p:cNvSpPr>
            <a:spLocks noGrp="1"/>
          </p:cNvSpPr>
          <p:nvPr>
            <p:ph type="title"/>
          </p:nvPr>
        </p:nvSpPr>
        <p:spPr/>
        <p:txBody>
          <a:bodyPr/>
          <a:lstStyle/>
          <a:p>
            <a:r>
              <a:rPr lang="en-GB" dirty="0"/>
              <a:t>You need 4 out of 5 </a:t>
            </a:r>
          </a:p>
        </p:txBody>
      </p:sp>
      <p:sp>
        <p:nvSpPr>
          <p:cNvPr id="3" name="Text Placeholder 2">
            <a:extLst>
              <a:ext uri="{FF2B5EF4-FFF2-40B4-BE49-F238E27FC236}">
                <a16:creationId xmlns:a16="http://schemas.microsoft.com/office/drawing/2014/main" id="{67B466C5-0049-4026-95B1-7F0EA3CF27AC}"/>
              </a:ext>
            </a:extLst>
          </p:cNvPr>
          <p:cNvSpPr>
            <a:spLocks noGrp="1"/>
          </p:cNvSpPr>
          <p:nvPr>
            <p:ph type="body" idx="1"/>
          </p:nvPr>
        </p:nvSpPr>
        <p:spPr/>
        <p:txBody>
          <a:bodyPr/>
          <a:lstStyle/>
          <a:p>
            <a:pPr algn="l" fontAlgn="base"/>
            <a:r>
              <a:rPr lang="en-GB" sz="2000" b="1" i="0" dirty="0">
                <a:solidFill>
                  <a:srgbClr val="323232"/>
                </a:solidFill>
                <a:effectLst/>
                <a:latin typeface="inherit"/>
              </a:rPr>
              <a:t>Mass media means mass messaging</a:t>
            </a:r>
            <a:r>
              <a:rPr lang="en-GB" sz="2000" b="0" i="0" dirty="0">
                <a:solidFill>
                  <a:srgbClr val="323232"/>
                </a:solidFill>
                <a:effectLst/>
                <a:latin typeface="Fira Sans"/>
              </a:rPr>
              <a:t> - Social media, TV, magazines, films, advertising… the list goes on! We’re bombarded by media messages all day long! But how good are you at picking them apart and uncovering their hidden meanings? Time to find out…</a:t>
            </a:r>
          </a:p>
          <a:p>
            <a:pPr algn="l" fontAlgn="base"/>
            <a:r>
              <a:rPr lang="en-GB" sz="2000" b="1" i="0" dirty="0">
                <a:solidFill>
                  <a:srgbClr val="323232"/>
                </a:solidFill>
                <a:effectLst/>
                <a:latin typeface="inherit"/>
              </a:rPr>
              <a:t>Plain to see</a:t>
            </a:r>
            <a:r>
              <a:rPr lang="en-GB" sz="2000" b="0" i="0" dirty="0">
                <a:solidFill>
                  <a:srgbClr val="323232"/>
                </a:solidFill>
                <a:effectLst/>
                <a:latin typeface="Fira Sans"/>
              </a:rPr>
              <a:t> - Become a crystal-clear communicator and a jargon-busting champion as you give complicated text a </a:t>
            </a:r>
            <a:r>
              <a:rPr lang="en-GB" sz="2000" b="0" i="0" dirty="0" err="1">
                <a:solidFill>
                  <a:srgbClr val="323232"/>
                </a:solidFill>
                <a:effectLst/>
                <a:latin typeface="Fira Sans"/>
              </a:rPr>
              <a:t>wellneeded</a:t>
            </a:r>
            <a:r>
              <a:rPr lang="en-GB" sz="2000" b="0" i="0" dirty="0">
                <a:solidFill>
                  <a:srgbClr val="323232"/>
                </a:solidFill>
                <a:effectLst/>
                <a:latin typeface="Fira Sans"/>
              </a:rPr>
              <a:t> makeover!</a:t>
            </a:r>
          </a:p>
          <a:p>
            <a:pPr algn="l" fontAlgn="base"/>
            <a:r>
              <a:rPr lang="en-GB" sz="2000" b="1" i="0" dirty="0">
                <a:solidFill>
                  <a:srgbClr val="323232"/>
                </a:solidFill>
                <a:effectLst/>
                <a:latin typeface="inherit"/>
              </a:rPr>
              <a:t>Rhubarb and custard</a:t>
            </a:r>
            <a:r>
              <a:rPr lang="en-GB" sz="2000" b="0" i="0" dirty="0">
                <a:solidFill>
                  <a:srgbClr val="323232"/>
                </a:solidFill>
                <a:effectLst/>
                <a:latin typeface="Fira Sans"/>
              </a:rPr>
              <a:t> - It’s not just what you say that conveys information – it’s the way you speak too. Discover the power of your vocal chords to express your thoughts and feelings.</a:t>
            </a:r>
          </a:p>
          <a:p>
            <a:pPr algn="l" fontAlgn="base"/>
            <a:r>
              <a:rPr lang="en-GB" sz="2000" b="1" i="0" dirty="0">
                <a:solidFill>
                  <a:srgbClr val="323232"/>
                </a:solidFill>
                <a:effectLst/>
                <a:latin typeface="inherit"/>
              </a:rPr>
              <a:t>That's what I said</a:t>
            </a:r>
            <a:r>
              <a:rPr lang="en-GB" sz="2000" b="0" i="0" dirty="0">
                <a:solidFill>
                  <a:srgbClr val="323232"/>
                </a:solidFill>
                <a:effectLst/>
                <a:latin typeface="Fira Sans"/>
              </a:rPr>
              <a:t> - Why do we miscommunicate or misunderstand messages? Find out what journey an idea in your head goes on to be understood by someone else in this fast-paced, </a:t>
            </a:r>
            <a:r>
              <a:rPr lang="en-GB" sz="2000" b="0" i="0" dirty="0" err="1">
                <a:solidFill>
                  <a:srgbClr val="323232"/>
                </a:solidFill>
                <a:effectLst/>
                <a:latin typeface="Fira Sans"/>
              </a:rPr>
              <a:t>quicktalking</a:t>
            </a:r>
            <a:r>
              <a:rPr lang="en-GB" sz="2000" b="0" i="0" dirty="0">
                <a:solidFill>
                  <a:srgbClr val="323232"/>
                </a:solidFill>
                <a:effectLst/>
                <a:latin typeface="Fira Sans"/>
              </a:rPr>
              <a:t> activity.</a:t>
            </a:r>
          </a:p>
          <a:p>
            <a:pPr algn="l" fontAlgn="base"/>
            <a:r>
              <a:rPr lang="en-GB" sz="2000" b="1" i="0" dirty="0">
                <a:solidFill>
                  <a:srgbClr val="323232"/>
                </a:solidFill>
                <a:effectLst/>
                <a:latin typeface="inherit"/>
              </a:rPr>
              <a:t>Erm, like, </a:t>
            </a:r>
            <a:r>
              <a:rPr lang="en-GB" sz="2000" b="1" i="0" dirty="0" err="1">
                <a:solidFill>
                  <a:srgbClr val="323232"/>
                </a:solidFill>
                <a:effectLst/>
                <a:latin typeface="inherit"/>
              </a:rPr>
              <a:t>y'know</a:t>
            </a:r>
            <a:r>
              <a:rPr lang="en-GB" sz="2000" b="1" i="0" dirty="0">
                <a:solidFill>
                  <a:srgbClr val="323232"/>
                </a:solidFill>
                <a:effectLst/>
                <a:latin typeface="inherit"/>
              </a:rPr>
              <a:t>?</a:t>
            </a:r>
            <a:r>
              <a:rPr lang="en-GB" sz="2000" b="0" i="0" dirty="0">
                <a:solidFill>
                  <a:srgbClr val="323232"/>
                </a:solidFill>
                <a:effectLst/>
                <a:latin typeface="Fira Sans"/>
              </a:rPr>
              <a:t> - Everyone can, like, pause sometimes. And, at the end of the day if it happens a lot it can erm, be annoying for listeners. With some practice you can ditch these fillers and become a more eloquent presenter.</a:t>
            </a:r>
          </a:p>
          <a:p>
            <a:endParaRPr lang="en-GB" dirty="0"/>
          </a:p>
        </p:txBody>
      </p:sp>
    </p:spTree>
    <p:extLst>
      <p:ext uri="{BB962C8B-B14F-4D97-AF65-F5344CB8AC3E}">
        <p14:creationId xmlns:p14="http://schemas.microsoft.com/office/powerpoint/2010/main" val="572673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D73855-168E-47FE-A6C8-75213FC893C8}"/>
              </a:ext>
            </a:extLst>
          </p:cNvPr>
          <p:cNvSpPr>
            <a:spLocks noGrp="1"/>
          </p:cNvSpPr>
          <p:nvPr>
            <p:ph type="ctrTitle"/>
          </p:nvPr>
        </p:nvSpPr>
        <p:spPr/>
        <p:txBody>
          <a:bodyPr/>
          <a:lstStyle/>
          <a:p>
            <a:r>
              <a:rPr lang="en-GB" dirty="0">
                <a:solidFill>
                  <a:srgbClr val="323232"/>
                </a:solidFill>
                <a:latin typeface="inherit"/>
              </a:rPr>
              <a:t>That's what I said</a:t>
            </a:r>
            <a:r>
              <a:rPr lang="en-GB" b="0" dirty="0">
                <a:solidFill>
                  <a:srgbClr val="323232"/>
                </a:solidFill>
                <a:latin typeface="Fira Sans"/>
              </a:rPr>
              <a:t> </a:t>
            </a:r>
            <a:endParaRPr lang="en-GB" dirty="0"/>
          </a:p>
        </p:txBody>
      </p:sp>
      <p:sp>
        <p:nvSpPr>
          <p:cNvPr id="5" name="Subtitle 4">
            <a:extLst>
              <a:ext uri="{FF2B5EF4-FFF2-40B4-BE49-F238E27FC236}">
                <a16:creationId xmlns:a16="http://schemas.microsoft.com/office/drawing/2014/main" id="{912A9D73-8A78-4CB0-AE2B-689AB5A7D8AE}"/>
              </a:ext>
            </a:extLst>
          </p:cNvPr>
          <p:cNvSpPr>
            <a:spLocks noGrp="1"/>
          </p:cNvSpPr>
          <p:nvPr>
            <p:ph type="subTitle" idx="1"/>
          </p:nvPr>
        </p:nvSpPr>
        <p:spPr/>
        <p:txBody>
          <a:bodyPr>
            <a:normAutofit lnSpcReduction="10000"/>
          </a:bodyPr>
          <a:lstStyle/>
          <a:p>
            <a:pPr algn="l" fontAlgn="base"/>
            <a:r>
              <a:rPr lang="en-GB" sz="2800" b="0" i="0" dirty="0">
                <a:solidFill>
                  <a:srgbClr val="323232"/>
                </a:solidFill>
                <a:effectLst/>
                <a:latin typeface="Fira Sans"/>
              </a:rPr>
              <a:t>- Why do we miscommunicate or misunderstand messages? Find out what journey an idea in your head goes on to be understood by someone else in this fast-paced, </a:t>
            </a:r>
            <a:r>
              <a:rPr lang="en-GB" sz="2800" b="0" i="0" dirty="0" err="1">
                <a:solidFill>
                  <a:srgbClr val="323232"/>
                </a:solidFill>
                <a:effectLst/>
                <a:latin typeface="Fira Sans"/>
              </a:rPr>
              <a:t>quicktalking</a:t>
            </a:r>
            <a:r>
              <a:rPr lang="en-GB" sz="2800" b="0" i="0" dirty="0">
                <a:solidFill>
                  <a:srgbClr val="323232"/>
                </a:solidFill>
                <a:effectLst/>
                <a:latin typeface="Fira Sans"/>
              </a:rPr>
              <a:t> activity.</a:t>
            </a:r>
          </a:p>
        </p:txBody>
      </p:sp>
    </p:spTree>
    <p:extLst>
      <p:ext uri="{BB962C8B-B14F-4D97-AF65-F5344CB8AC3E}">
        <p14:creationId xmlns:p14="http://schemas.microsoft.com/office/powerpoint/2010/main" val="3295608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7763f25086_0_8"/>
          <p:cNvSpPr txBox="1">
            <a:spLocks noGrp="1"/>
          </p:cNvSpPr>
          <p:nvPr>
            <p:ph type="title"/>
          </p:nvPr>
        </p:nvSpPr>
        <p:spPr>
          <a:xfrm>
            <a:off x="609598" y="478895"/>
            <a:ext cx="10960200" cy="99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chemeClr val="dk2"/>
                </a:solidFill>
              </a:rPr>
              <a:t>Where do you think the miscommunication happened in these photos?</a:t>
            </a:r>
            <a:endParaRPr>
              <a:solidFill>
                <a:schemeClr val="dk2"/>
              </a:solidFill>
            </a:endParaRPr>
          </a:p>
        </p:txBody>
      </p:sp>
      <p:pic>
        <p:nvPicPr>
          <p:cNvPr id="130" name="Google Shape;130;g7763f25086_0_8"/>
          <p:cNvPicPr preferRelativeResize="0"/>
          <p:nvPr/>
        </p:nvPicPr>
        <p:blipFill rotWithShape="1">
          <a:blip r:embed="rId3">
            <a:alphaModFix/>
          </a:blip>
          <a:srcRect/>
          <a:stretch/>
        </p:blipFill>
        <p:spPr>
          <a:xfrm>
            <a:off x="532500" y="1832075"/>
            <a:ext cx="5213603" cy="4024350"/>
          </a:xfrm>
          <a:prstGeom prst="rect">
            <a:avLst/>
          </a:prstGeom>
          <a:noFill/>
          <a:ln>
            <a:noFill/>
          </a:ln>
        </p:spPr>
      </p:pic>
      <p:pic>
        <p:nvPicPr>
          <p:cNvPr id="131" name="Google Shape;131;g7763f25086_0_8"/>
          <p:cNvPicPr preferRelativeResize="0"/>
          <p:nvPr/>
        </p:nvPicPr>
        <p:blipFill rotWithShape="1">
          <a:blip r:embed="rId4">
            <a:alphaModFix/>
          </a:blip>
          <a:srcRect/>
          <a:stretch/>
        </p:blipFill>
        <p:spPr>
          <a:xfrm>
            <a:off x="6096000" y="1691595"/>
            <a:ext cx="5762625" cy="4305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7763f25086_1_40"/>
          <p:cNvPicPr preferRelativeResize="0"/>
          <p:nvPr/>
        </p:nvPicPr>
        <p:blipFill rotWithShape="1">
          <a:blip r:embed="rId3">
            <a:alphaModFix/>
          </a:blip>
          <a:srcRect/>
          <a:stretch/>
        </p:blipFill>
        <p:spPr>
          <a:xfrm>
            <a:off x="945625" y="301125"/>
            <a:ext cx="4296175" cy="5730600"/>
          </a:xfrm>
          <a:prstGeom prst="rect">
            <a:avLst/>
          </a:prstGeom>
          <a:noFill/>
          <a:ln>
            <a:noFill/>
          </a:ln>
        </p:spPr>
      </p:pic>
      <p:pic>
        <p:nvPicPr>
          <p:cNvPr id="138" name="Google Shape;138;g7763f25086_1_40"/>
          <p:cNvPicPr preferRelativeResize="0"/>
          <p:nvPr/>
        </p:nvPicPr>
        <p:blipFill rotWithShape="1">
          <a:blip r:embed="rId4">
            <a:alphaModFix/>
          </a:blip>
          <a:srcRect/>
          <a:stretch/>
        </p:blipFill>
        <p:spPr>
          <a:xfrm>
            <a:off x="5427251" y="863000"/>
            <a:ext cx="6437250" cy="4821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7763f25086_1_47"/>
          <p:cNvPicPr preferRelativeResize="0"/>
          <p:nvPr/>
        </p:nvPicPr>
        <p:blipFill rotWithShape="1">
          <a:blip r:embed="rId3">
            <a:alphaModFix/>
          </a:blip>
          <a:srcRect t="20217"/>
          <a:stretch/>
        </p:blipFill>
        <p:spPr>
          <a:xfrm>
            <a:off x="254725" y="2080212"/>
            <a:ext cx="6074325" cy="2307075"/>
          </a:xfrm>
          <a:prstGeom prst="rect">
            <a:avLst/>
          </a:prstGeom>
          <a:noFill/>
          <a:ln>
            <a:noFill/>
          </a:ln>
        </p:spPr>
      </p:pic>
      <p:pic>
        <p:nvPicPr>
          <p:cNvPr id="145" name="Google Shape;145;g7763f25086_1_47"/>
          <p:cNvPicPr preferRelativeResize="0"/>
          <p:nvPr/>
        </p:nvPicPr>
        <p:blipFill rotWithShape="1">
          <a:blip r:embed="rId4">
            <a:alphaModFix/>
          </a:blip>
          <a:srcRect l="51364"/>
          <a:stretch/>
        </p:blipFill>
        <p:spPr>
          <a:xfrm>
            <a:off x="7056300" y="898825"/>
            <a:ext cx="4346175" cy="4669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3BDCAA-B7BF-4D1A-B934-A17F44845E97}"/>
              </a:ext>
            </a:extLst>
          </p:cNvPr>
          <p:cNvSpPr>
            <a:spLocks noGrp="1"/>
          </p:cNvSpPr>
          <p:nvPr>
            <p:ph type="ctrTitle"/>
          </p:nvPr>
        </p:nvSpPr>
        <p:spPr/>
        <p:txBody>
          <a:bodyPr/>
          <a:lstStyle/>
          <a:p>
            <a:r>
              <a:rPr lang="en-GB" dirty="0">
                <a:solidFill>
                  <a:srgbClr val="323232"/>
                </a:solidFill>
                <a:latin typeface="inherit"/>
              </a:rPr>
              <a:t>Plain to see</a:t>
            </a:r>
            <a:r>
              <a:rPr lang="en-GB" b="0" dirty="0">
                <a:solidFill>
                  <a:srgbClr val="323232"/>
                </a:solidFill>
                <a:latin typeface="Fira Sans"/>
              </a:rPr>
              <a:t> - </a:t>
            </a:r>
            <a:endParaRPr lang="en-GB" dirty="0"/>
          </a:p>
        </p:txBody>
      </p:sp>
      <p:sp>
        <p:nvSpPr>
          <p:cNvPr id="5" name="Subtitle 4">
            <a:extLst>
              <a:ext uri="{FF2B5EF4-FFF2-40B4-BE49-F238E27FC236}">
                <a16:creationId xmlns:a16="http://schemas.microsoft.com/office/drawing/2014/main" id="{A51F0BE7-6479-46E2-ACBA-2D09B4AD555E}"/>
              </a:ext>
            </a:extLst>
          </p:cNvPr>
          <p:cNvSpPr>
            <a:spLocks noGrp="1"/>
          </p:cNvSpPr>
          <p:nvPr>
            <p:ph type="subTitle" idx="1"/>
          </p:nvPr>
        </p:nvSpPr>
        <p:spPr/>
        <p:txBody>
          <a:bodyPr/>
          <a:lstStyle/>
          <a:p>
            <a:r>
              <a:rPr lang="en-GB" sz="2800" b="0" i="0" dirty="0">
                <a:solidFill>
                  <a:srgbClr val="323232"/>
                </a:solidFill>
                <a:effectLst/>
                <a:latin typeface="Fira Sans"/>
              </a:rPr>
              <a:t>Become a crystal-clear communicator and a jargon-busting champion as you give complicated text a </a:t>
            </a:r>
            <a:r>
              <a:rPr lang="en-GB" sz="2800" b="0" i="0" dirty="0" err="1">
                <a:solidFill>
                  <a:srgbClr val="323232"/>
                </a:solidFill>
                <a:effectLst/>
                <a:latin typeface="Fira Sans"/>
              </a:rPr>
              <a:t>wellneeded</a:t>
            </a:r>
            <a:r>
              <a:rPr lang="en-GB" sz="2800" b="0" i="0" dirty="0">
                <a:solidFill>
                  <a:srgbClr val="323232"/>
                </a:solidFill>
                <a:effectLst/>
                <a:latin typeface="Fira Sans"/>
              </a:rPr>
              <a:t> makeover!</a:t>
            </a:r>
          </a:p>
          <a:p>
            <a:endParaRPr lang="en-GB" dirty="0"/>
          </a:p>
        </p:txBody>
      </p:sp>
    </p:spTree>
    <p:extLst>
      <p:ext uri="{BB962C8B-B14F-4D97-AF65-F5344CB8AC3E}">
        <p14:creationId xmlns:p14="http://schemas.microsoft.com/office/powerpoint/2010/main" val="3392212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title"/>
          </p:nvPr>
        </p:nvSpPr>
        <p:spPr>
          <a:xfrm>
            <a:off x="578443" y="274639"/>
            <a:ext cx="11136900" cy="553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Can you simplify these bits of text so they are easy to understand?</a:t>
            </a:r>
            <a:endParaRPr/>
          </a:p>
        </p:txBody>
      </p:sp>
      <p:sp>
        <p:nvSpPr>
          <p:cNvPr id="152" name="Google Shape;152;p6"/>
          <p:cNvSpPr/>
          <p:nvPr/>
        </p:nvSpPr>
        <p:spPr>
          <a:xfrm>
            <a:off x="8264800" y="1055100"/>
            <a:ext cx="3639900" cy="2373900"/>
          </a:xfrm>
          <a:prstGeom prst="cloudCallout">
            <a:avLst>
              <a:gd name="adj1" fmla="val -62079"/>
              <a:gd name="adj2" fmla="val -55187"/>
            </a:avLst>
          </a:prstGeom>
          <a:noFill/>
          <a:ln w="9525" cap="flat" cmpd="sng">
            <a:solidFill>
              <a:srgbClr val="009D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You might want to think about:</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Tense </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Jargon </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Simplification </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re-wording</a:t>
            </a:r>
            <a:endParaRPr sz="1400" b="0" i="0" u="none" strike="noStrike" cap="none">
              <a:solidFill>
                <a:srgbClr val="000000"/>
              </a:solidFill>
              <a:latin typeface="Arial"/>
              <a:ea typeface="Arial"/>
              <a:cs typeface="Arial"/>
              <a:sym typeface="Arial"/>
            </a:endParaRPr>
          </a:p>
        </p:txBody>
      </p:sp>
      <p:sp>
        <p:nvSpPr>
          <p:cNvPr id="153" name="Google Shape;153;p6"/>
          <p:cNvSpPr txBox="1"/>
          <p:nvPr/>
        </p:nvSpPr>
        <p:spPr>
          <a:xfrm>
            <a:off x="175850" y="2233250"/>
            <a:ext cx="7578900" cy="302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chemeClr val="dk1"/>
                </a:solidFill>
                <a:highlight>
                  <a:srgbClr val="FFFFFF"/>
                </a:highlight>
                <a:latin typeface="Arial"/>
                <a:ea typeface="Arial"/>
                <a:cs typeface="Arial"/>
                <a:sym typeface="Arial"/>
              </a:rPr>
              <a:t>The Terms form a legally binding agreement between you and us. Please take the time to read them carefully. If you are under age 18, you may only use the Services with the consent of your parent or legal guardian. Please be sure your parent or legal guardian has reviewed and discussed these Terms with you.</a:t>
            </a:r>
            <a:endParaRPr sz="21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highlight>
                <a:srgbClr val="FFFFFF"/>
              </a:highlight>
              <a:latin typeface="Arial"/>
              <a:ea typeface="Arial"/>
              <a:cs typeface="Arial"/>
              <a:sym typeface="Arial"/>
            </a:endParaRPr>
          </a:p>
          <a:p>
            <a:pPr marL="6400800" marR="0" lvl="0" indent="0" algn="l" rtl="0">
              <a:lnSpc>
                <a:spcPct val="100000"/>
              </a:lnSpc>
              <a:spcBef>
                <a:spcPts val="0"/>
              </a:spcBef>
              <a:spcAft>
                <a:spcPts val="0"/>
              </a:spcAft>
              <a:buClr>
                <a:srgbClr val="000000"/>
              </a:buClr>
              <a:buSzPts val="2100"/>
              <a:buFont typeface="Arial"/>
              <a:buNone/>
            </a:pPr>
            <a:r>
              <a:rPr lang="en-GB" sz="2100" b="0" i="1" u="none" strike="noStrike" cap="none">
                <a:solidFill>
                  <a:schemeClr val="dk1"/>
                </a:solidFill>
                <a:highlight>
                  <a:srgbClr val="FFFFFF"/>
                </a:highlight>
                <a:latin typeface="Arial"/>
                <a:ea typeface="Arial"/>
                <a:cs typeface="Arial"/>
                <a:sym typeface="Arial"/>
              </a:rPr>
              <a:t>-Tiktok </a:t>
            </a:r>
            <a:endParaRPr sz="2100" b="0" i="1" u="none" strike="noStrike" cap="none">
              <a:solidFill>
                <a:schemeClr val="dk1"/>
              </a:solidFill>
              <a:highlight>
                <a:srgbClr val="FFFFFF"/>
              </a:highlight>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7763f25086_1_88"/>
          <p:cNvSpPr txBox="1"/>
          <p:nvPr/>
        </p:nvSpPr>
        <p:spPr>
          <a:xfrm>
            <a:off x="334075" y="1301300"/>
            <a:ext cx="10005600" cy="283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rgbClr val="444444"/>
                </a:solidFill>
                <a:highlight>
                  <a:srgbClr val="FFFFFF"/>
                </a:highlight>
                <a:latin typeface="Arial"/>
                <a:ea typeface="Arial"/>
                <a:cs typeface="Arial"/>
                <a:sym typeface="Arial"/>
              </a:rPr>
              <a:t>Charges will be made for the damage of equipment during the hire period.  The charge will not be greater than the total cost of a replacement tent or a specific item.  If the amount to be charged is greater than the value of the security deposit, the hirer agrees to pay for all the costs incurred in repairing/replacing the equipment.</a:t>
            </a:r>
            <a:endParaRPr sz="2100" b="0" i="0" u="none" strike="noStrike" cap="none">
              <a:solidFill>
                <a:srgbClr val="444444"/>
              </a:solidFill>
              <a:highlight>
                <a:srgbClr val="FFFFFF"/>
              </a:highlight>
              <a:latin typeface="Arial"/>
              <a:ea typeface="Arial"/>
              <a:cs typeface="Arial"/>
              <a:sym typeface="Arial"/>
            </a:endParaRPr>
          </a:p>
          <a:p>
            <a:pPr marL="0" marR="0" lvl="0" indent="0" algn="r" rtl="0">
              <a:lnSpc>
                <a:spcPct val="171429"/>
              </a:lnSpc>
              <a:spcBef>
                <a:spcPts val="2100"/>
              </a:spcBef>
              <a:spcAft>
                <a:spcPts val="0"/>
              </a:spcAft>
              <a:buClr>
                <a:srgbClr val="000000"/>
              </a:buClr>
              <a:buSzPts val="2100"/>
              <a:buFont typeface="Arial"/>
              <a:buNone/>
            </a:pPr>
            <a:r>
              <a:rPr lang="en-GB" sz="2100" b="0" i="1" u="none" strike="noStrike" cap="none">
                <a:solidFill>
                  <a:srgbClr val="444444"/>
                </a:solidFill>
                <a:highlight>
                  <a:srgbClr val="FFFFFF"/>
                </a:highlight>
                <a:latin typeface="Arial"/>
                <a:ea typeface="Arial"/>
                <a:cs typeface="Arial"/>
                <a:sym typeface="Arial"/>
              </a:rPr>
              <a:t>-pitch my tent (Terms and conditions)</a:t>
            </a:r>
            <a:endParaRPr sz="2100" b="0" i="1" u="none" strike="noStrike" cap="none">
              <a:solidFill>
                <a:srgbClr val="444444"/>
              </a:solidFill>
              <a:highlight>
                <a:srgbClr val="FFFFFF"/>
              </a:highlight>
              <a:latin typeface="Arial"/>
              <a:ea typeface="Arial"/>
              <a:cs typeface="Arial"/>
              <a:sym typeface="Arial"/>
            </a:endParaRPr>
          </a:p>
          <a:p>
            <a:pPr marL="0" marR="0" lvl="0" indent="0" algn="l" rtl="0">
              <a:lnSpc>
                <a:spcPct val="115000"/>
              </a:lnSpc>
              <a:spcBef>
                <a:spcPts val="21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7763f25086_1_88"/>
          <p:cNvSpPr/>
          <p:nvPr/>
        </p:nvSpPr>
        <p:spPr>
          <a:xfrm>
            <a:off x="8399700" y="3663475"/>
            <a:ext cx="3639900" cy="2163000"/>
          </a:xfrm>
          <a:prstGeom prst="cloudCallout">
            <a:avLst>
              <a:gd name="adj1" fmla="val -66107"/>
              <a:gd name="adj2" fmla="val -45123"/>
            </a:avLst>
          </a:prstGeom>
          <a:noFill/>
          <a:ln w="9525" cap="flat" cmpd="sng">
            <a:solidFill>
              <a:srgbClr val="009D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You might want to think about:</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Tense </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Jargon </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Simplification </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re-wording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7763f25086_1_95"/>
          <p:cNvSpPr txBox="1"/>
          <p:nvPr/>
        </p:nvSpPr>
        <p:spPr>
          <a:xfrm>
            <a:off x="597875" y="896800"/>
            <a:ext cx="9777000" cy="3270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100"/>
              <a:buFont typeface="Arial"/>
              <a:buNone/>
            </a:pPr>
            <a:r>
              <a:rPr lang="en-GB" sz="2100" b="0" i="0" u="none" strike="noStrike" cap="none">
                <a:solidFill>
                  <a:srgbClr val="333333"/>
                </a:solidFill>
                <a:highlight>
                  <a:srgbClr val="FFFFFF"/>
                </a:highlight>
                <a:latin typeface="Arial"/>
                <a:ea typeface="Arial"/>
                <a:cs typeface="Arial"/>
                <a:sym typeface="Arial"/>
              </a:rPr>
              <a:t>Individuals acting on behalf of a commercial enterprise, governmental organization or educational institution (an “Enterprise”) may download and sync non-Arcade Apps for use by either (i) a single individual on one or more devices owned or controlled by an Enterprise; or (ii) multiple individuals on a single shared device owned or controlled by an Enterprise. For the sake of clarity, each device used serially or collectively by multiple users requires a separate license.</a:t>
            </a:r>
            <a:endParaRPr sz="2100" b="0" i="0" u="none" strike="noStrike" cap="none">
              <a:solidFill>
                <a:srgbClr val="333333"/>
              </a:solidFill>
              <a:highlight>
                <a:srgbClr val="FFFFFF"/>
              </a:highlight>
              <a:latin typeface="Arial"/>
              <a:ea typeface="Arial"/>
              <a:cs typeface="Arial"/>
              <a:sym typeface="Arial"/>
            </a:endParaRPr>
          </a:p>
          <a:p>
            <a:pPr marL="0" marR="0" lvl="0" indent="0" algn="r" rtl="0">
              <a:lnSpc>
                <a:spcPct val="115000"/>
              </a:lnSpc>
              <a:spcBef>
                <a:spcPts val="1300"/>
              </a:spcBef>
              <a:spcAft>
                <a:spcPts val="0"/>
              </a:spcAft>
              <a:buClr>
                <a:schemeClr val="dk1"/>
              </a:buClr>
              <a:buSzPts val="1100"/>
              <a:buFont typeface="Arial"/>
              <a:buNone/>
            </a:pPr>
            <a:r>
              <a:rPr lang="en-GB" sz="2100" b="0" i="1" u="none" strike="noStrike" cap="none">
                <a:solidFill>
                  <a:srgbClr val="333333"/>
                </a:solidFill>
                <a:highlight>
                  <a:srgbClr val="FFFFFF"/>
                </a:highlight>
                <a:latin typeface="Arial"/>
                <a:ea typeface="Arial"/>
                <a:cs typeface="Arial"/>
                <a:sym typeface="Arial"/>
              </a:rPr>
              <a:t>-Apple</a:t>
            </a:r>
            <a:endParaRPr sz="2100" b="0" i="1"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13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7763f25086_1_95"/>
          <p:cNvSpPr/>
          <p:nvPr/>
        </p:nvSpPr>
        <p:spPr>
          <a:xfrm>
            <a:off x="8464175" y="3681075"/>
            <a:ext cx="3639900" cy="2163000"/>
          </a:xfrm>
          <a:prstGeom prst="cloudCallout">
            <a:avLst>
              <a:gd name="adj1" fmla="val -66107"/>
              <a:gd name="adj2" fmla="val -45123"/>
            </a:avLst>
          </a:prstGeom>
          <a:noFill/>
          <a:ln w="9525" cap="flat" cmpd="sng">
            <a:solidFill>
              <a:srgbClr val="009D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You might want to think about:</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Tense </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Jargon </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Simplification </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re-wording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7763f25086_1_102"/>
          <p:cNvSpPr txBox="1"/>
          <p:nvPr/>
        </p:nvSpPr>
        <p:spPr>
          <a:xfrm>
            <a:off x="323557" y="291916"/>
            <a:ext cx="7821637" cy="153688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Dear parents,</a:t>
            </a:r>
            <a:endParaRPr/>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 I hope you and your family are well at this difficult time. We’re really enjoying meeting your daughter virtually. It’s the highlight of our week to bring some normality to these times and give your daughter/ward an opportunity to do something different.</a:t>
            </a:r>
            <a:endParaRPr/>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174" name="Google Shape;174;g7763f25086_1_102"/>
          <p:cNvSpPr/>
          <p:nvPr/>
        </p:nvSpPr>
        <p:spPr>
          <a:xfrm>
            <a:off x="8228543" y="291916"/>
            <a:ext cx="3639900" cy="2163000"/>
          </a:xfrm>
          <a:prstGeom prst="cloudCallout">
            <a:avLst>
              <a:gd name="adj1" fmla="val -66107"/>
              <a:gd name="adj2" fmla="val -45123"/>
            </a:avLst>
          </a:prstGeom>
          <a:noFill/>
          <a:ln w="9525" cap="flat" cmpd="sng">
            <a:solidFill>
              <a:srgbClr val="009D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2"/>
                </a:solidFill>
                <a:latin typeface="Arial"/>
                <a:ea typeface="Arial"/>
                <a:cs typeface="Arial"/>
                <a:sym typeface="Arial"/>
              </a:rPr>
              <a:t>You might want to think about:</a:t>
            </a:r>
            <a:endParaRPr sz="1400" b="0" i="0" u="none" strike="noStrike" cap="none">
              <a:solidFill>
                <a:schemeClr val="dk2"/>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chemeClr val="dk2"/>
                </a:solidFill>
                <a:latin typeface="Arial"/>
                <a:ea typeface="Arial"/>
                <a:cs typeface="Arial"/>
                <a:sym typeface="Arial"/>
              </a:rPr>
              <a:t>Tense </a:t>
            </a:r>
            <a:endParaRPr sz="1400" b="0" i="0" u="none" strike="noStrike" cap="none">
              <a:solidFill>
                <a:schemeClr val="dk2"/>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chemeClr val="dk2"/>
                </a:solidFill>
                <a:latin typeface="Arial"/>
                <a:ea typeface="Arial"/>
                <a:cs typeface="Arial"/>
                <a:sym typeface="Arial"/>
              </a:rPr>
              <a:t>Jargon </a:t>
            </a:r>
            <a:endParaRPr sz="1400" b="0" i="0" u="none" strike="noStrike" cap="none">
              <a:solidFill>
                <a:schemeClr val="dk2"/>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chemeClr val="dk2"/>
                </a:solidFill>
                <a:latin typeface="Arial"/>
                <a:ea typeface="Arial"/>
                <a:cs typeface="Arial"/>
                <a:sym typeface="Arial"/>
              </a:rPr>
              <a:t>Simplification </a:t>
            </a:r>
            <a:endParaRPr sz="1400" b="0" i="0" u="none" strike="noStrike" cap="none">
              <a:solidFill>
                <a:schemeClr val="dk2"/>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chemeClr val="dk2"/>
                </a:solidFill>
                <a:latin typeface="Arial"/>
                <a:ea typeface="Arial"/>
                <a:cs typeface="Arial"/>
                <a:sym typeface="Arial"/>
              </a:rPr>
              <a:t>re-wording</a:t>
            </a:r>
            <a:endParaRPr sz="1400" b="0" i="0" u="none" strike="noStrike" cap="none">
              <a:solidFill>
                <a:schemeClr val="dk2"/>
              </a:solidFill>
              <a:latin typeface="Arial"/>
              <a:ea typeface="Arial"/>
              <a:cs typeface="Arial"/>
              <a:sym typeface="Arial"/>
            </a:endParaRPr>
          </a:p>
        </p:txBody>
      </p:sp>
      <p:sp>
        <p:nvSpPr>
          <p:cNvPr id="175" name="Google Shape;175;g7763f25086_1_102"/>
          <p:cNvSpPr txBox="1"/>
          <p:nvPr/>
        </p:nvSpPr>
        <p:spPr>
          <a:xfrm>
            <a:off x="323557" y="5619401"/>
            <a:ext cx="460013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Girlguiding template – subs letter 2020</a:t>
            </a:r>
            <a:endParaRPr/>
          </a:p>
        </p:txBody>
      </p:sp>
      <p:sp>
        <p:nvSpPr>
          <p:cNvPr id="176" name="Google Shape;176;g7763f25086_1_102"/>
          <p:cNvSpPr txBox="1"/>
          <p:nvPr/>
        </p:nvSpPr>
        <p:spPr>
          <a:xfrm>
            <a:off x="323557" y="1908219"/>
            <a:ext cx="11544886" cy="36317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a:solidFill>
                  <a:srgbClr val="000000"/>
                </a:solidFill>
                <a:latin typeface="Arial"/>
                <a:ea typeface="Arial"/>
                <a:cs typeface="Arial"/>
                <a:sym typeface="Arial"/>
              </a:rPr>
              <a:t>Subs payments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It’s difficult to talk about money during this time as many of you would’ve been affected by the current circumstances. I’m writing to you to explain that for us to keep the unit open we still need to cover our costs.</a:t>
            </a:r>
            <a:endParaRPr/>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As you know you currently pay subs weekly. This covers two separate costs. Part of the subs is used to run the unit. This includes unit activities, paying hall rent, paying for programme materials and badges, equipment and to pay for any leadership training that we have to attend to make sure meetings are run safely.</a:t>
            </a:r>
            <a:endParaRPr/>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The other part is used to cover the annual subscription (sometimes known as census) which we pay Girlguiding HQ in February/March. This covers your daughter’s membership of Girlguiding and the guiding region, county, division and district we belong to. The money is used to develop the guiding programme and badges, including the current Adventures at home resources, insurance and safeguarding plus the costs of running our local area such as the rent on the county cottage at Cudham.</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82B6-C7A7-4E96-A59D-03C5A082006A}"/>
              </a:ext>
            </a:extLst>
          </p:cNvPr>
          <p:cNvSpPr>
            <a:spLocks noGrp="1"/>
          </p:cNvSpPr>
          <p:nvPr>
            <p:ph type="title"/>
          </p:nvPr>
        </p:nvSpPr>
        <p:spPr/>
        <p:txBody>
          <a:bodyPr/>
          <a:lstStyle/>
          <a:p>
            <a:r>
              <a:rPr lang="en-GB" dirty="0"/>
              <a:t>Resources </a:t>
            </a:r>
          </a:p>
        </p:txBody>
      </p:sp>
      <p:sp>
        <p:nvSpPr>
          <p:cNvPr id="3" name="Text Placeholder 2">
            <a:extLst>
              <a:ext uri="{FF2B5EF4-FFF2-40B4-BE49-F238E27FC236}">
                <a16:creationId xmlns:a16="http://schemas.microsoft.com/office/drawing/2014/main" id="{8BB92282-50DD-4DBF-8BA4-9890AAC4AC0B}"/>
              </a:ext>
            </a:extLst>
          </p:cNvPr>
          <p:cNvSpPr>
            <a:spLocks noGrp="1"/>
          </p:cNvSpPr>
          <p:nvPr>
            <p:ph type="body" idx="1"/>
          </p:nvPr>
        </p:nvSpPr>
        <p:spPr/>
        <p:txBody>
          <a:bodyPr/>
          <a:lstStyle/>
          <a:p>
            <a:r>
              <a:rPr lang="en-GB" dirty="0">
                <a:hlinkClick r:id="rId2"/>
              </a:rPr>
              <a:t>https://www.bbc.co.uk/beyondfakenews/</a:t>
            </a:r>
            <a:endParaRPr lang="en-GB" dirty="0"/>
          </a:p>
          <a:p>
            <a:r>
              <a:rPr lang="en-GB" dirty="0">
                <a:hlinkClick r:id="rId3"/>
              </a:rPr>
              <a:t>http://www.plainenglish.co.uk/</a:t>
            </a:r>
            <a:endParaRPr lang="en-GB" dirty="0"/>
          </a:p>
          <a:p>
            <a:r>
              <a:rPr lang="en-GB" dirty="0">
                <a:hlinkClick r:id="rId4"/>
              </a:rPr>
              <a:t>https://www.bbc.co.uk/bitesize/guides/z8ydv4j/revision/4</a:t>
            </a:r>
            <a:endParaRPr lang="en-GB" dirty="0"/>
          </a:p>
          <a:p>
            <a:r>
              <a:rPr lang="en-GB" dirty="0">
                <a:hlinkClick r:id="rId5"/>
              </a:rPr>
              <a:t>https://www.youthemployment.org.uk/teachers-resources/careers-education-presentations/</a:t>
            </a:r>
            <a:endParaRPr lang="en-GB" dirty="0"/>
          </a:p>
          <a:p>
            <a:endParaRPr lang="en-GB" dirty="0"/>
          </a:p>
          <a:p>
            <a:endParaRPr lang="en-GB" dirty="0"/>
          </a:p>
        </p:txBody>
      </p:sp>
    </p:spTree>
    <p:extLst>
      <p:ext uri="{BB962C8B-B14F-4D97-AF65-F5344CB8AC3E}">
        <p14:creationId xmlns:p14="http://schemas.microsoft.com/office/powerpoint/2010/main" val="77343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D88B34-F501-4D72-8E8E-50DBAD9D07F4}"/>
              </a:ext>
            </a:extLst>
          </p:cNvPr>
          <p:cNvSpPr>
            <a:spLocks noGrp="1"/>
          </p:cNvSpPr>
          <p:nvPr>
            <p:ph type="ctrTitle"/>
          </p:nvPr>
        </p:nvSpPr>
        <p:spPr/>
        <p:txBody>
          <a:bodyPr/>
          <a:lstStyle/>
          <a:p>
            <a:r>
              <a:rPr lang="en-GB" dirty="0">
                <a:solidFill>
                  <a:srgbClr val="323232"/>
                </a:solidFill>
                <a:latin typeface="inherit"/>
              </a:rPr>
              <a:t>Mass media means mass messaging</a:t>
            </a:r>
            <a:r>
              <a:rPr lang="en-GB" b="0" dirty="0">
                <a:solidFill>
                  <a:srgbClr val="323232"/>
                </a:solidFill>
                <a:latin typeface="Fira Sans"/>
              </a:rPr>
              <a:t> - </a:t>
            </a:r>
            <a:endParaRPr lang="en-GB" dirty="0"/>
          </a:p>
        </p:txBody>
      </p:sp>
      <p:sp>
        <p:nvSpPr>
          <p:cNvPr id="5" name="Subtitle 4">
            <a:extLst>
              <a:ext uri="{FF2B5EF4-FFF2-40B4-BE49-F238E27FC236}">
                <a16:creationId xmlns:a16="http://schemas.microsoft.com/office/drawing/2014/main" id="{6C29BF3B-9B95-4B69-84BA-A5C7791A54E2}"/>
              </a:ext>
            </a:extLst>
          </p:cNvPr>
          <p:cNvSpPr>
            <a:spLocks noGrp="1"/>
          </p:cNvSpPr>
          <p:nvPr>
            <p:ph type="subTitle" idx="1"/>
          </p:nvPr>
        </p:nvSpPr>
        <p:spPr/>
        <p:txBody>
          <a:bodyPr>
            <a:normAutofit lnSpcReduction="10000"/>
          </a:bodyPr>
          <a:lstStyle/>
          <a:p>
            <a:r>
              <a:rPr lang="en-GB" sz="2800" b="0" i="0" dirty="0">
                <a:solidFill>
                  <a:srgbClr val="323232"/>
                </a:solidFill>
                <a:effectLst/>
                <a:latin typeface="Fira Sans"/>
              </a:rPr>
              <a:t>Social media, TV, magazines, films, advertising… the list goes on! We’re bombarded by media messages all day long! But how good are you at picking them apart and uncovering their hidden meanings? Time to find out…</a:t>
            </a:r>
          </a:p>
          <a:p>
            <a:endParaRPr lang="en-GB" dirty="0"/>
          </a:p>
        </p:txBody>
      </p:sp>
    </p:spTree>
    <p:extLst>
      <p:ext uri="{BB962C8B-B14F-4D97-AF65-F5344CB8AC3E}">
        <p14:creationId xmlns:p14="http://schemas.microsoft.com/office/powerpoint/2010/main" val="311372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SzPts val="1400"/>
              <a:buNone/>
            </a:pPr>
            <a:r>
              <a:rPr lang="en-GB" sz="2880"/>
              <a:t>What’s the message in the media </a:t>
            </a:r>
            <a:br>
              <a:rPr lang="en-GB" sz="2880"/>
            </a:br>
            <a:endParaRPr sz="2880"/>
          </a:p>
        </p:txBody>
      </p:sp>
      <p:sp>
        <p:nvSpPr>
          <p:cNvPr id="182" name="Google Shape;182;p7"/>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457200" lvl="0" indent="-228600" algn="l" rtl="0">
              <a:lnSpc>
                <a:spcPct val="100000"/>
              </a:lnSpc>
              <a:spcBef>
                <a:spcPts val="480"/>
              </a:spcBef>
              <a:spcAft>
                <a:spcPts val="0"/>
              </a:spcAft>
              <a:buClr>
                <a:schemeClr val="lt2"/>
              </a:buClr>
              <a:buSzPts val="2400"/>
              <a:buNone/>
            </a:pPr>
            <a:r>
              <a:rPr lang="en-GB"/>
              <a:t>True or false </a:t>
            </a:r>
            <a:endParaRPr/>
          </a:p>
        </p:txBody>
      </p:sp>
      <p:sp>
        <p:nvSpPr>
          <p:cNvPr id="183" name="Google Shape;183;p7"/>
          <p:cNvSpPr txBox="1">
            <a:spLocks noGrp="1"/>
          </p:cNvSpPr>
          <p:nvPr>
            <p:ph type="body" idx="2"/>
          </p:nvPr>
        </p:nvSpPr>
        <p:spPr>
          <a:xfrm>
            <a:off x="578443" y="1744145"/>
            <a:ext cx="5415957" cy="4248692"/>
          </a:xfrm>
          <a:prstGeom prst="rect">
            <a:avLst/>
          </a:prstGeom>
          <a:noFill/>
          <a:ln>
            <a:noFill/>
          </a:ln>
        </p:spPr>
        <p:txBody>
          <a:bodyPr spcFirstLastPara="1" wrap="square" lIns="91425" tIns="45700" rIns="91425" bIns="45700" anchor="t" anchorCtr="0">
            <a:normAutofit/>
          </a:bodyPr>
          <a:lstStyle/>
          <a:p>
            <a:pPr marL="457200" lvl="0" indent="-381000" algn="l" rtl="0">
              <a:lnSpc>
                <a:spcPct val="80000"/>
              </a:lnSpc>
              <a:spcBef>
                <a:spcPts val="480"/>
              </a:spcBef>
              <a:spcAft>
                <a:spcPts val="0"/>
              </a:spcAft>
              <a:buClr>
                <a:schemeClr val="dk1"/>
              </a:buClr>
              <a:buSzPts val="2400"/>
              <a:buChar char="•"/>
            </a:pPr>
            <a:r>
              <a:rPr lang="en-GB" sz="2029" b="1"/>
              <a:t>You can protect yourself from COVID-19 by injecting, swallowing, bathing in or rubbing onto your body bleach, disinfectants or rubbing alcohols.</a:t>
            </a:r>
            <a:endParaRPr/>
          </a:p>
          <a:p>
            <a:pPr marL="457200" lvl="0" indent="-381000" algn="l" rtl="0">
              <a:lnSpc>
                <a:spcPct val="80000"/>
              </a:lnSpc>
              <a:spcBef>
                <a:spcPts val="480"/>
              </a:spcBef>
              <a:spcAft>
                <a:spcPts val="0"/>
              </a:spcAft>
              <a:buSzPts val="2400"/>
              <a:buChar char="•"/>
            </a:pPr>
            <a:r>
              <a:rPr lang="en-GB" sz="2029"/>
              <a:t>These products are highly toxic and should </a:t>
            </a:r>
            <a:r>
              <a:rPr lang="en-GB" sz="2029" b="1" i="1"/>
              <a:t>never </a:t>
            </a:r>
            <a:r>
              <a:rPr lang="en-GB" sz="2029"/>
              <a:t>be swallowed or injected into the body. Disinfectants, bleach and soap and water may be used to clean surfaces, an important prevention step in stopping the spread of coronavirus and COVID-19 — the disease caused by the coronavirus that’s led to the global pandemic.</a:t>
            </a:r>
            <a:r>
              <a:rPr lang="en-GB" sz="2029" b="1"/>
              <a:t> Never</a:t>
            </a:r>
            <a:r>
              <a:rPr lang="en-GB" sz="2029"/>
              <a:t> attempt to self-treat or prevent COVID-19 by rubbing or bathing with bleach, disinfectants or rubbing alcohol anywhere on your body. </a:t>
            </a:r>
            <a:endParaRPr/>
          </a:p>
          <a:p>
            <a:pPr marL="457200" lvl="0" indent="-228600" algn="l" rtl="0">
              <a:lnSpc>
                <a:spcPct val="80000"/>
              </a:lnSpc>
              <a:spcBef>
                <a:spcPts val="480"/>
              </a:spcBef>
              <a:spcAft>
                <a:spcPts val="0"/>
              </a:spcAft>
              <a:buClr>
                <a:schemeClr val="dk1"/>
              </a:buClr>
              <a:buSzPts val="2400"/>
              <a:buNone/>
            </a:pPr>
            <a:endParaRPr sz="1679"/>
          </a:p>
          <a:p>
            <a:pPr marL="457200" lvl="0" indent="-228600" algn="l" rtl="0">
              <a:lnSpc>
                <a:spcPct val="80000"/>
              </a:lnSpc>
              <a:spcBef>
                <a:spcPts val="480"/>
              </a:spcBef>
              <a:spcAft>
                <a:spcPts val="0"/>
              </a:spcAft>
              <a:buClr>
                <a:schemeClr val="dk1"/>
              </a:buClr>
              <a:buSzPts val="2400"/>
              <a:buNone/>
            </a:pPr>
            <a:endParaRPr sz="1679"/>
          </a:p>
        </p:txBody>
      </p:sp>
      <p:sp>
        <p:nvSpPr>
          <p:cNvPr id="184" name="Google Shape;184;p7"/>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457200" lvl="0" indent="-228600" algn="l" rtl="0">
              <a:lnSpc>
                <a:spcPct val="100000"/>
              </a:lnSpc>
              <a:spcBef>
                <a:spcPts val="480"/>
              </a:spcBef>
              <a:spcAft>
                <a:spcPts val="0"/>
              </a:spcAft>
              <a:buClr>
                <a:schemeClr val="lt2"/>
              </a:buClr>
              <a:buSzPts val="2400"/>
              <a:buNone/>
            </a:pPr>
            <a:r>
              <a:rPr lang="en-GB"/>
              <a:t>True or false </a:t>
            </a:r>
            <a:endParaRPr/>
          </a:p>
        </p:txBody>
      </p:sp>
      <p:sp>
        <p:nvSpPr>
          <p:cNvPr id="185" name="Google Shape;185;p7"/>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480"/>
              </a:spcBef>
              <a:spcAft>
                <a:spcPts val="0"/>
              </a:spcAft>
              <a:buClr>
                <a:schemeClr val="dk1"/>
              </a:buClr>
              <a:buSzPts val="2400"/>
              <a:buChar char="•"/>
            </a:pPr>
            <a:r>
              <a:rPr lang="en-GB" b="1"/>
              <a:t>A vaccine to cure COVID-19 is available.</a:t>
            </a:r>
            <a:endParaRPr/>
          </a:p>
          <a:p>
            <a:pPr marL="457200" lvl="0" indent="-381000" algn="l" rtl="0">
              <a:lnSpc>
                <a:spcPct val="100000"/>
              </a:lnSpc>
              <a:spcBef>
                <a:spcPts val="480"/>
              </a:spcBef>
              <a:spcAft>
                <a:spcPts val="0"/>
              </a:spcAft>
              <a:buClr>
                <a:schemeClr val="dk1"/>
              </a:buClr>
              <a:buSzPts val="2400"/>
              <a:buChar char="•"/>
            </a:pPr>
            <a:r>
              <a:rPr lang="en-GB"/>
              <a:t>There is no vaccine for the new coronavirus right now. Scientists have already begun working on one, but developing a vaccine that is safe and effective in human beings will take many months.</a:t>
            </a:r>
            <a:endParaRPr/>
          </a:p>
          <a:p>
            <a:pPr marL="457200" lvl="0" indent="-228600" algn="l" rtl="0">
              <a:lnSpc>
                <a:spcPct val="100000"/>
              </a:lnSpc>
              <a:spcBef>
                <a:spcPts val="480"/>
              </a:spcBef>
              <a:spcAft>
                <a:spcPts val="0"/>
              </a:spcAft>
              <a:buClr>
                <a:schemeClr val="dk1"/>
              </a:buClr>
              <a:buSzPts val="2400"/>
              <a:buNone/>
            </a:pPr>
            <a:endParaRPr/>
          </a:p>
        </p:txBody>
      </p:sp>
    </p:spTree>
    <p:extLst>
      <p:ext uri="{BB962C8B-B14F-4D97-AF65-F5344CB8AC3E}">
        <p14:creationId xmlns:p14="http://schemas.microsoft.com/office/powerpoint/2010/main" val="22113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en-GB"/>
              <a:t>What’s the message in the media</a:t>
            </a:r>
            <a:endParaRPr/>
          </a:p>
        </p:txBody>
      </p:sp>
      <p:sp>
        <p:nvSpPr>
          <p:cNvPr id="191" name="Google Shape;191;p8"/>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457200" lvl="0" indent="-228600" algn="l" rtl="0">
              <a:lnSpc>
                <a:spcPct val="100000"/>
              </a:lnSpc>
              <a:spcBef>
                <a:spcPts val="480"/>
              </a:spcBef>
              <a:spcAft>
                <a:spcPts val="0"/>
              </a:spcAft>
              <a:buClr>
                <a:schemeClr val="lt2"/>
              </a:buClr>
              <a:buSzPts val="2400"/>
              <a:buNone/>
            </a:pPr>
            <a:r>
              <a:rPr lang="en-GB"/>
              <a:t>True or false </a:t>
            </a:r>
            <a:endParaRPr/>
          </a:p>
          <a:p>
            <a:pPr marL="457200" lvl="0" indent="-228600" algn="l" rtl="0">
              <a:lnSpc>
                <a:spcPct val="100000"/>
              </a:lnSpc>
              <a:spcBef>
                <a:spcPts val="480"/>
              </a:spcBef>
              <a:spcAft>
                <a:spcPts val="0"/>
              </a:spcAft>
              <a:buClr>
                <a:schemeClr val="lt2"/>
              </a:buClr>
              <a:buSzPts val="2400"/>
              <a:buNone/>
            </a:pPr>
            <a:endParaRPr/>
          </a:p>
        </p:txBody>
      </p:sp>
      <p:sp>
        <p:nvSpPr>
          <p:cNvPr id="192" name="Google Shape;192;p8"/>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480"/>
              </a:spcBef>
              <a:spcAft>
                <a:spcPts val="0"/>
              </a:spcAft>
              <a:buClr>
                <a:schemeClr val="dk1"/>
              </a:buClr>
              <a:buSzPts val="2400"/>
              <a:buChar char="•"/>
            </a:pPr>
            <a:r>
              <a:rPr lang="en-GB" b="1"/>
              <a:t>The new coronavirus was deliberately created or released by people.</a:t>
            </a:r>
            <a:endParaRPr/>
          </a:p>
          <a:p>
            <a:pPr marL="457200" lvl="0" indent="-381000" algn="l" rtl="0">
              <a:lnSpc>
                <a:spcPct val="90000"/>
              </a:lnSpc>
              <a:spcBef>
                <a:spcPts val="480"/>
              </a:spcBef>
              <a:spcAft>
                <a:spcPts val="0"/>
              </a:spcAft>
              <a:buClr>
                <a:schemeClr val="dk1"/>
              </a:buClr>
              <a:buSzPts val="2400"/>
              <a:buChar char="•"/>
            </a:pPr>
            <a:r>
              <a:rPr lang="en-GB"/>
              <a:t>Viruses can change over time. Occasionally, a disease outbreak happens when a virus that is common in an animal such as a pig, bat or bird undergoes changes and passes to humans. This is likely how the new coronavirus came to be.</a:t>
            </a:r>
            <a:endParaRPr/>
          </a:p>
          <a:p>
            <a:pPr marL="457200" lvl="0" indent="-228600" algn="l" rtl="0">
              <a:lnSpc>
                <a:spcPct val="90000"/>
              </a:lnSpc>
              <a:spcBef>
                <a:spcPts val="480"/>
              </a:spcBef>
              <a:spcAft>
                <a:spcPts val="0"/>
              </a:spcAft>
              <a:buClr>
                <a:schemeClr val="dk1"/>
              </a:buClr>
              <a:buSzPts val="2400"/>
              <a:buNone/>
            </a:pPr>
            <a:endParaRPr/>
          </a:p>
        </p:txBody>
      </p:sp>
      <p:sp>
        <p:nvSpPr>
          <p:cNvPr id="193" name="Google Shape;193;p8"/>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457200" lvl="0" indent="-228600" algn="l" rtl="0">
              <a:lnSpc>
                <a:spcPct val="100000"/>
              </a:lnSpc>
              <a:spcBef>
                <a:spcPts val="480"/>
              </a:spcBef>
              <a:spcAft>
                <a:spcPts val="0"/>
              </a:spcAft>
              <a:buClr>
                <a:schemeClr val="lt2"/>
              </a:buClr>
              <a:buSzPts val="2400"/>
              <a:buNone/>
            </a:pPr>
            <a:r>
              <a:rPr lang="en-GB"/>
              <a:t>True or false </a:t>
            </a:r>
            <a:endParaRPr/>
          </a:p>
          <a:p>
            <a:pPr marL="457200" lvl="0" indent="-228600" algn="l" rtl="0">
              <a:lnSpc>
                <a:spcPct val="100000"/>
              </a:lnSpc>
              <a:spcBef>
                <a:spcPts val="480"/>
              </a:spcBef>
              <a:spcAft>
                <a:spcPts val="0"/>
              </a:spcAft>
              <a:buClr>
                <a:schemeClr val="lt2"/>
              </a:buClr>
              <a:buSzPts val="2400"/>
              <a:buNone/>
            </a:pPr>
            <a:endParaRPr/>
          </a:p>
        </p:txBody>
      </p:sp>
      <p:sp>
        <p:nvSpPr>
          <p:cNvPr id="194" name="Google Shape;194;p8"/>
          <p:cNvSpPr txBox="1">
            <a:spLocks noGrp="1"/>
          </p:cNvSpPr>
          <p:nvPr>
            <p:ph type="body" idx="4"/>
          </p:nvPr>
        </p:nvSpPr>
        <p:spPr>
          <a:xfrm>
            <a:off x="6299398" y="1744145"/>
            <a:ext cx="5415957" cy="426276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480"/>
              </a:spcBef>
              <a:spcAft>
                <a:spcPts val="0"/>
              </a:spcAft>
              <a:buClr>
                <a:schemeClr val="dk1"/>
              </a:buClr>
              <a:buSzPts val="2400"/>
              <a:buChar char="•"/>
            </a:pPr>
            <a:r>
              <a:rPr lang="en-GB" sz="2220" b="1"/>
              <a:t>Ordering or buying products shipped from overseas will make a person sick.</a:t>
            </a:r>
            <a:endParaRPr/>
          </a:p>
          <a:p>
            <a:pPr marL="457200" lvl="0" indent="-381000" algn="l" rtl="0">
              <a:lnSpc>
                <a:spcPct val="90000"/>
              </a:lnSpc>
              <a:spcBef>
                <a:spcPts val="480"/>
              </a:spcBef>
              <a:spcAft>
                <a:spcPts val="0"/>
              </a:spcAft>
              <a:buClr>
                <a:schemeClr val="dk1"/>
              </a:buClr>
              <a:buSzPts val="2400"/>
              <a:buChar char="•"/>
            </a:pPr>
            <a:r>
              <a:rPr lang="en-GB" sz="2220"/>
              <a:t>Researchers are studying the new coronavirus to learn more about how it infects people. World Health Organization (WHO) says that the likelihood of becoming infected with COVID-19 from a commercial package is low since it has likely travelled over several days and been exposed to different temperatures and conditions during transit.</a:t>
            </a:r>
            <a:endParaRPr/>
          </a:p>
          <a:p>
            <a:pPr marL="457200" lvl="0" indent="-228600" algn="l" rtl="0">
              <a:lnSpc>
                <a:spcPct val="90000"/>
              </a:lnSpc>
              <a:spcBef>
                <a:spcPts val="480"/>
              </a:spcBef>
              <a:spcAft>
                <a:spcPts val="0"/>
              </a:spcAft>
              <a:buClr>
                <a:schemeClr val="dk1"/>
              </a:buClr>
              <a:buSzPts val="2400"/>
              <a:buNone/>
            </a:pPr>
            <a:endParaRPr sz="2220"/>
          </a:p>
        </p:txBody>
      </p:sp>
    </p:spTree>
    <p:extLst>
      <p:ext uri="{BB962C8B-B14F-4D97-AF65-F5344CB8AC3E}">
        <p14:creationId xmlns:p14="http://schemas.microsoft.com/office/powerpoint/2010/main" val="418618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en-GB"/>
              <a:t>What’s the message in the media</a:t>
            </a:r>
            <a:endParaRPr/>
          </a:p>
        </p:txBody>
      </p:sp>
      <p:sp>
        <p:nvSpPr>
          <p:cNvPr id="200" name="Google Shape;200;p9"/>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457200" lvl="0" indent="-228600" algn="l" rtl="0">
              <a:lnSpc>
                <a:spcPct val="100000"/>
              </a:lnSpc>
              <a:spcBef>
                <a:spcPts val="480"/>
              </a:spcBef>
              <a:spcAft>
                <a:spcPts val="0"/>
              </a:spcAft>
              <a:buClr>
                <a:schemeClr val="lt2"/>
              </a:buClr>
              <a:buSzPts val="2400"/>
              <a:buNone/>
            </a:pPr>
            <a:r>
              <a:rPr lang="en-GB"/>
              <a:t>True or false </a:t>
            </a:r>
            <a:endParaRPr/>
          </a:p>
          <a:p>
            <a:pPr marL="457200" lvl="0" indent="-228600" algn="l" rtl="0">
              <a:lnSpc>
                <a:spcPct val="100000"/>
              </a:lnSpc>
              <a:spcBef>
                <a:spcPts val="480"/>
              </a:spcBef>
              <a:spcAft>
                <a:spcPts val="0"/>
              </a:spcAft>
              <a:buClr>
                <a:schemeClr val="lt2"/>
              </a:buClr>
              <a:buSzPts val="2400"/>
              <a:buNone/>
            </a:pPr>
            <a:endParaRPr/>
          </a:p>
        </p:txBody>
      </p:sp>
      <p:sp>
        <p:nvSpPr>
          <p:cNvPr id="201" name="Google Shape;201;p9"/>
          <p:cNvSpPr txBox="1">
            <a:spLocks noGrp="1"/>
          </p:cNvSpPr>
          <p:nvPr>
            <p:ph type="body" idx="2"/>
          </p:nvPr>
        </p:nvSpPr>
        <p:spPr>
          <a:xfrm>
            <a:off x="112543" y="1744145"/>
            <a:ext cx="5881858" cy="389067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Clr>
                <a:schemeClr val="dk1"/>
              </a:buClr>
              <a:buSzPts val="2400"/>
              <a:buChar char="•"/>
            </a:pPr>
            <a:r>
              <a:rPr lang="en-GB" sz="1800" b="1"/>
              <a:t>Coronavirus can ONLY be spread by touching someone</a:t>
            </a:r>
            <a:endParaRPr/>
          </a:p>
          <a:p>
            <a:pPr marL="457200" lvl="0" indent="-381000" algn="l" rtl="0">
              <a:lnSpc>
                <a:spcPct val="100000"/>
              </a:lnSpc>
              <a:spcBef>
                <a:spcPts val="480"/>
              </a:spcBef>
              <a:spcAft>
                <a:spcPts val="0"/>
              </a:spcAft>
              <a:buClr>
                <a:schemeClr val="dk1"/>
              </a:buClr>
              <a:buSzPts val="2400"/>
              <a:buChar char="•"/>
            </a:pPr>
            <a:r>
              <a:rPr lang="en-GB" sz="1800"/>
              <a:t>Coronavirus Disease (COVID-19) is caused by a virus. If you shake hands with someone and they have the virus on their hands and then you touch your eyes, nose or mouth, you can become infected. However, it can also spread from person to person through droplets when an infected person coughs, sneezes, breathes out or speaks. If you are standing near someone (within 1 metre) who has the virus, or you touch something they have touched and then touch your eyes, nose or mouth, you can become infected. People can also get coronavirus if they are standing close to someone who has the virus and they cough, sneeze or breathe on them.</a:t>
            </a:r>
            <a:endParaRPr/>
          </a:p>
        </p:txBody>
      </p:sp>
      <p:sp>
        <p:nvSpPr>
          <p:cNvPr id="202" name="Google Shape;202;p9"/>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457200" lvl="0" indent="-228600" algn="l" rtl="0">
              <a:lnSpc>
                <a:spcPct val="100000"/>
              </a:lnSpc>
              <a:spcBef>
                <a:spcPts val="480"/>
              </a:spcBef>
              <a:spcAft>
                <a:spcPts val="0"/>
              </a:spcAft>
              <a:buClr>
                <a:schemeClr val="lt2"/>
              </a:buClr>
              <a:buSzPts val="2400"/>
              <a:buNone/>
            </a:pPr>
            <a:r>
              <a:rPr lang="en-GB"/>
              <a:t>True or false </a:t>
            </a:r>
            <a:endParaRPr/>
          </a:p>
          <a:p>
            <a:pPr marL="457200" lvl="0" indent="-228600" algn="l" rtl="0">
              <a:lnSpc>
                <a:spcPct val="100000"/>
              </a:lnSpc>
              <a:spcBef>
                <a:spcPts val="480"/>
              </a:spcBef>
              <a:spcAft>
                <a:spcPts val="0"/>
              </a:spcAft>
              <a:buClr>
                <a:schemeClr val="lt2"/>
              </a:buClr>
              <a:buSzPts val="2400"/>
              <a:buNone/>
            </a:pPr>
            <a:endParaRPr/>
          </a:p>
        </p:txBody>
      </p:sp>
      <p:sp>
        <p:nvSpPr>
          <p:cNvPr id="203" name="Google Shape;203;p9"/>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90000"/>
              </a:lnSpc>
              <a:spcBef>
                <a:spcPts val="480"/>
              </a:spcBef>
              <a:spcAft>
                <a:spcPts val="0"/>
              </a:spcAft>
              <a:buClr>
                <a:schemeClr val="dk1"/>
              </a:buClr>
              <a:buSzPts val="2400"/>
              <a:buChar char="•"/>
            </a:pPr>
            <a:r>
              <a:rPr lang="en-GB" sz="2220" b="1"/>
              <a:t>When the weather is hot and sunny, you cannot catch coronavirus </a:t>
            </a:r>
            <a:endParaRPr/>
          </a:p>
          <a:p>
            <a:pPr marL="457200" lvl="0" indent="-381000" algn="l" rtl="0">
              <a:lnSpc>
                <a:spcPct val="90000"/>
              </a:lnSpc>
              <a:spcBef>
                <a:spcPts val="480"/>
              </a:spcBef>
              <a:spcAft>
                <a:spcPts val="0"/>
              </a:spcAft>
              <a:buClr>
                <a:schemeClr val="dk1"/>
              </a:buClr>
              <a:buSzPts val="2400"/>
              <a:buChar char="•"/>
            </a:pPr>
            <a:r>
              <a:rPr lang="en-GB" sz="2220"/>
              <a:t>You can catch COVID-19, no matter how sunny or hot the weather is - or how cold the weather is, for that matter. Countries with both hot and cold weather have reported cases of COVID-19. Keep to the key steps to protect yourself - stay at home, keep social distance and wash hands for 20 seconds with soap and water or, if that’s not possible, use hand gel</a:t>
            </a:r>
            <a:endParaRPr/>
          </a:p>
        </p:txBody>
      </p:sp>
    </p:spTree>
    <p:extLst>
      <p:ext uri="{BB962C8B-B14F-4D97-AF65-F5344CB8AC3E}">
        <p14:creationId xmlns:p14="http://schemas.microsoft.com/office/powerpoint/2010/main" val="182244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en-GB"/>
              <a:t>What’s the message in the media</a:t>
            </a:r>
            <a:endParaRPr/>
          </a:p>
        </p:txBody>
      </p:sp>
      <p:sp>
        <p:nvSpPr>
          <p:cNvPr id="209" name="Google Shape;209;p10"/>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457200" lvl="0" indent="-228600" algn="l" rtl="0">
              <a:lnSpc>
                <a:spcPct val="100000"/>
              </a:lnSpc>
              <a:spcBef>
                <a:spcPts val="480"/>
              </a:spcBef>
              <a:spcAft>
                <a:spcPts val="0"/>
              </a:spcAft>
              <a:buClr>
                <a:schemeClr val="lt2"/>
              </a:buClr>
              <a:buSzPts val="2400"/>
              <a:buNone/>
            </a:pPr>
            <a:r>
              <a:rPr lang="en-GB"/>
              <a:t>True or false </a:t>
            </a:r>
            <a:endParaRPr/>
          </a:p>
          <a:p>
            <a:pPr marL="457200" lvl="0" indent="-228600" algn="l" rtl="0">
              <a:lnSpc>
                <a:spcPct val="100000"/>
              </a:lnSpc>
              <a:spcBef>
                <a:spcPts val="480"/>
              </a:spcBef>
              <a:spcAft>
                <a:spcPts val="0"/>
              </a:spcAft>
              <a:buClr>
                <a:schemeClr val="lt2"/>
              </a:buClr>
              <a:buSzPts val="2400"/>
              <a:buNone/>
            </a:pPr>
            <a:endParaRPr/>
          </a:p>
        </p:txBody>
      </p:sp>
      <p:sp>
        <p:nvSpPr>
          <p:cNvPr id="210" name="Google Shape;210;p10"/>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480"/>
              </a:spcBef>
              <a:spcAft>
                <a:spcPts val="0"/>
              </a:spcAft>
              <a:buClr>
                <a:schemeClr val="dk1"/>
              </a:buClr>
              <a:buSzPts val="2400"/>
              <a:buChar char="•"/>
            </a:pPr>
            <a:r>
              <a:rPr lang="en-GB" b="1"/>
              <a:t>I am young, so I won’t get coronavirus</a:t>
            </a:r>
            <a:endParaRPr/>
          </a:p>
          <a:p>
            <a:pPr marL="457200" lvl="0" indent="-381000" algn="l" rtl="0">
              <a:lnSpc>
                <a:spcPct val="90000"/>
              </a:lnSpc>
              <a:spcBef>
                <a:spcPts val="480"/>
              </a:spcBef>
              <a:spcAft>
                <a:spcPts val="0"/>
              </a:spcAft>
              <a:buClr>
                <a:schemeClr val="dk1"/>
              </a:buClr>
              <a:buSzPts val="2400"/>
              <a:buChar char="•"/>
            </a:pPr>
            <a:r>
              <a:rPr lang="en-GB"/>
              <a:t>Many young people seem to experience very mild or even no symptoms. Because people can have very mild symptoms, you cannot know whether you or anyone else has the virus and you cannot know whether or not you are passing it on to friends or family.</a:t>
            </a:r>
            <a:endParaRPr/>
          </a:p>
        </p:txBody>
      </p:sp>
      <p:sp>
        <p:nvSpPr>
          <p:cNvPr id="211" name="Google Shape;211;p10"/>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457200" lvl="0" indent="-228600" algn="l" rtl="0">
              <a:lnSpc>
                <a:spcPct val="100000"/>
              </a:lnSpc>
              <a:spcBef>
                <a:spcPts val="480"/>
              </a:spcBef>
              <a:spcAft>
                <a:spcPts val="0"/>
              </a:spcAft>
              <a:buClr>
                <a:schemeClr val="lt2"/>
              </a:buClr>
              <a:buSzPts val="2400"/>
              <a:buNone/>
            </a:pPr>
            <a:r>
              <a:rPr lang="en-GB"/>
              <a:t>True or false </a:t>
            </a:r>
            <a:endParaRPr/>
          </a:p>
          <a:p>
            <a:pPr marL="457200" lvl="0" indent="-228600" algn="l" rtl="0">
              <a:lnSpc>
                <a:spcPct val="100000"/>
              </a:lnSpc>
              <a:spcBef>
                <a:spcPts val="480"/>
              </a:spcBef>
              <a:spcAft>
                <a:spcPts val="0"/>
              </a:spcAft>
              <a:buClr>
                <a:schemeClr val="lt2"/>
              </a:buClr>
              <a:buSzPts val="2400"/>
              <a:buNone/>
            </a:pPr>
            <a:endParaRPr/>
          </a:p>
        </p:txBody>
      </p:sp>
      <p:sp>
        <p:nvSpPr>
          <p:cNvPr id="212" name="Google Shape;212;p10"/>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Clr>
                <a:schemeClr val="dk1"/>
              </a:buClr>
              <a:buSzPts val="2400"/>
              <a:buChar char="•"/>
            </a:pPr>
            <a:r>
              <a:rPr lang="en-GB" sz="2000" b="1"/>
              <a:t>The source of coronavirus comes from 5G (mobile phone networks)</a:t>
            </a:r>
            <a:endParaRPr/>
          </a:p>
          <a:p>
            <a:pPr marL="457200" lvl="0" indent="-381000" algn="l" rtl="0">
              <a:lnSpc>
                <a:spcPct val="100000"/>
              </a:lnSpc>
              <a:spcBef>
                <a:spcPts val="480"/>
              </a:spcBef>
              <a:spcAft>
                <a:spcPts val="0"/>
              </a:spcAft>
              <a:buClr>
                <a:schemeClr val="dk1"/>
              </a:buClr>
              <a:buSzPts val="2400"/>
              <a:buChar char="•"/>
            </a:pPr>
            <a:r>
              <a:rPr lang="en-GB" sz="2000"/>
              <a:t>This is a conspiracy theory that is completely untrue and has been branded “the worst kind of fake news” by NHS England Medical Director Stephen Powis. 5G does not cause coronavirus and 5G does not transmit the virus. No one knows exactly what the source was, but it is believed to have come from a market in China where meat was sold alongside live animals such as chickens and bats</a:t>
            </a:r>
            <a:endParaRPr/>
          </a:p>
        </p:txBody>
      </p:sp>
    </p:spTree>
    <p:extLst>
      <p:ext uri="{BB962C8B-B14F-4D97-AF65-F5344CB8AC3E}">
        <p14:creationId xmlns:p14="http://schemas.microsoft.com/office/powerpoint/2010/main" val="205885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en-GB"/>
              <a:t>What’s the message in the media</a:t>
            </a:r>
            <a:endParaRPr/>
          </a:p>
        </p:txBody>
      </p:sp>
      <p:sp>
        <p:nvSpPr>
          <p:cNvPr id="218" name="Google Shape;218;p11"/>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457200" lvl="0" indent="-228600" algn="l" rtl="0">
              <a:lnSpc>
                <a:spcPct val="100000"/>
              </a:lnSpc>
              <a:spcBef>
                <a:spcPts val="480"/>
              </a:spcBef>
              <a:spcAft>
                <a:spcPts val="0"/>
              </a:spcAft>
              <a:buClr>
                <a:schemeClr val="lt2"/>
              </a:buClr>
              <a:buSzPts val="2400"/>
              <a:buNone/>
            </a:pPr>
            <a:r>
              <a:rPr lang="en-GB"/>
              <a:t>True or false </a:t>
            </a:r>
            <a:endParaRPr/>
          </a:p>
          <a:p>
            <a:pPr marL="457200" lvl="0" indent="-228600" algn="l" rtl="0">
              <a:lnSpc>
                <a:spcPct val="100000"/>
              </a:lnSpc>
              <a:spcBef>
                <a:spcPts val="480"/>
              </a:spcBef>
              <a:spcAft>
                <a:spcPts val="0"/>
              </a:spcAft>
              <a:buClr>
                <a:schemeClr val="lt2"/>
              </a:buClr>
              <a:buSzPts val="2400"/>
              <a:buNone/>
            </a:pPr>
            <a:endParaRPr/>
          </a:p>
        </p:txBody>
      </p:sp>
      <p:sp>
        <p:nvSpPr>
          <p:cNvPr id="219" name="Google Shape;219;p11"/>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90000"/>
              </a:lnSpc>
              <a:spcBef>
                <a:spcPts val="480"/>
              </a:spcBef>
              <a:spcAft>
                <a:spcPts val="0"/>
              </a:spcAft>
              <a:buClr>
                <a:schemeClr val="dk1"/>
              </a:buClr>
              <a:buSzPts val="2400"/>
              <a:buChar char="•"/>
            </a:pPr>
            <a:r>
              <a:rPr lang="en-GB" sz="2220" b="1"/>
              <a:t>I can catch coronavirus from someone who does not have any symptoms</a:t>
            </a:r>
            <a:endParaRPr/>
          </a:p>
          <a:p>
            <a:pPr marL="457200" lvl="0" indent="-381000" algn="l" rtl="0">
              <a:lnSpc>
                <a:spcPct val="90000"/>
              </a:lnSpc>
              <a:spcBef>
                <a:spcPts val="480"/>
              </a:spcBef>
              <a:spcAft>
                <a:spcPts val="0"/>
              </a:spcAft>
              <a:buClr>
                <a:schemeClr val="dk1"/>
              </a:buClr>
              <a:buSzPts val="2400"/>
              <a:buChar char="•"/>
            </a:pPr>
            <a:r>
              <a:rPr lang="en-GB" sz="2220"/>
              <a:t>While the risk of catching coronavirus from someone with no symptoms at all is very low, many people with the virus only experience mild symptoms. This is particularly true at the early stages of the disease. It is possible to catch coronavirus from someone who has, for example, just a little cough and does not feel ill.  </a:t>
            </a:r>
            <a:endParaRPr/>
          </a:p>
        </p:txBody>
      </p:sp>
      <p:sp>
        <p:nvSpPr>
          <p:cNvPr id="220" name="Google Shape;220;p11"/>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457200" lvl="0" indent="-228600" algn="l" rtl="0">
              <a:lnSpc>
                <a:spcPct val="100000"/>
              </a:lnSpc>
              <a:spcBef>
                <a:spcPts val="480"/>
              </a:spcBef>
              <a:spcAft>
                <a:spcPts val="0"/>
              </a:spcAft>
              <a:buClr>
                <a:schemeClr val="lt2"/>
              </a:buClr>
              <a:buSzPts val="2400"/>
              <a:buNone/>
            </a:pPr>
            <a:r>
              <a:rPr lang="en-GB"/>
              <a:t>True or false </a:t>
            </a:r>
            <a:endParaRPr/>
          </a:p>
          <a:p>
            <a:pPr marL="457200" lvl="0" indent="-228600" algn="l" rtl="0">
              <a:lnSpc>
                <a:spcPct val="100000"/>
              </a:lnSpc>
              <a:spcBef>
                <a:spcPts val="480"/>
              </a:spcBef>
              <a:spcAft>
                <a:spcPts val="0"/>
              </a:spcAft>
              <a:buClr>
                <a:schemeClr val="lt2"/>
              </a:buClr>
              <a:buSzPts val="2400"/>
              <a:buNone/>
            </a:pPr>
            <a:endParaRPr/>
          </a:p>
        </p:txBody>
      </p:sp>
      <p:sp>
        <p:nvSpPr>
          <p:cNvPr id="221" name="Google Shape;221;p11"/>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480"/>
              </a:spcBef>
              <a:spcAft>
                <a:spcPts val="0"/>
              </a:spcAft>
              <a:buClr>
                <a:schemeClr val="dk1"/>
              </a:buClr>
              <a:buSzPts val="2400"/>
              <a:buChar char="•"/>
            </a:pPr>
            <a:r>
              <a:rPr lang="en-GB" sz="2220" b="1"/>
              <a:t>Coronavirus can live on surfaces for up to several days</a:t>
            </a:r>
            <a:endParaRPr/>
          </a:p>
          <a:p>
            <a:pPr marL="457200" lvl="0" indent="-381000" algn="l" rtl="0">
              <a:lnSpc>
                <a:spcPct val="90000"/>
              </a:lnSpc>
              <a:spcBef>
                <a:spcPts val="480"/>
              </a:spcBef>
              <a:spcAft>
                <a:spcPts val="0"/>
              </a:spcAft>
              <a:buClr>
                <a:schemeClr val="dk1"/>
              </a:buClr>
              <a:buSzPts val="2400"/>
              <a:buChar char="•"/>
            </a:pPr>
            <a:r>
              <a:rPr lang="en-GB" sz="2220"/>
              <a:t>It is not certain how long the virus that causes COVID-19 survives on surfaces, but it seems to behave like other coronaviruses. Studies suggest that coronaviruses may live on surfaces for a few hours or up to several days. This may vary under different conditions (e.g. type of surface, temperature or humidity of the environment).</a:t>
            </a:r>
            <a:endParaRPr/>
          </a:p>
        </p:txBody>
      </p:sp>
    </p:spTree>
    <p:extLst>
      <p:ext uri="{BB962C8B-B14F-4D97-AF65-F5344CB8AC3E}">
        <p14:creationId xmlns:p14="http://schemas.microsoft.com/office/powerpoint/2010/main" val="167334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2"/>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en-GB"/>
              <a:t>What’s the message in the media</a:t>
            </a:r>
            <a:endParaRPr/>
          </a:p>
        </p:txBody>
      </p:sp>
      <p:sp>
        <p:nvSpPr>
          <p:cNvPr id="227" name="Google Shape;227;p12"/>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457200" lvl="0" indent="-228600" algn="l" rtl="0">
              <a:lnSpc>
                <a:spcPct val="100000"/>
              </a:lnSpc>
              <a:spcBef>
                <a:spcPts val="480"/>
              </a:spcBef>
              <a:spcAft>
                <a:spcPts val="0"/>
              </a:spcAft>
              <a:buClr>
                <a:schemeClr val="lt2"/>
              </a:buClr>
              <a:buSzPts val="2400"/>
              <a:buNone/>
            </a:pPr>
            <a:r>
              <a:rPr lang="en-GB"/>
              <a:t>True or false </a:t>
            </a:r>
            <a:endParaRPr/>
          </a:p>
          <a:p>
            <a:pPr marL="457200" lvl="0" indent="-228600" algn="l" rtl="0">
              <a:lnSpc>
                <a:spcPct val="100000"/>
              </a:lnSpc>
              <a:spcBef>
                <a:spcPts val="480"/>
              </a:spcBef>
              <a:spcAft>
                <a:spcPts val="0"/>
              </a:spcAft>
              <a:buClr>
                <a:schemeClr val="lt2"/>
              </a:buClr>
              <a:buSzPts val="2400"/>
              <a:buNone/>
            </a:pPr>
            <a:endParaRPr/>
          </a:p>
        </p:txBody>
      </p:sp>
      <p:sp>
        <p:nvSpPr>
          <p:cNvPr id="228" name="Google Shape;228;p12"/>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457200" lvl="0" indent="-381000" algn="l" rtl="0">
              <a:lnSpc>
                <a:spcPct val="80000"/>
              </a:lnSpc>
              <a:spcBef>
                <a:spcPts val="480"/>
              </a:spcBef>
              <a:spcAft>
                <a:spcPts val="0"/>
              </a:spcAft>
              <a:buClr>
                <a:schemeClr val="dk1"/>
              </a:buClr>
              <a:buSzPts val="2400"/>
              <a:buChar char="•"/>
            </a:pPr>
            <a:r>
              <a:rPr lang="en-GB" sz="2040" b="1"/>
              <a:t>There are things that I can do to help prevent the virus spreading</a:t>
            </a:r>
            <a:endParaRPr/>
          </a:p>
          <a:p>
            <a:pPr marL="457200" lvl="0" indent="-381000" algn="l" rtl="0">
              <a:lnSpc>
                <a:spcPct val="80000"/>
              </a:lnSpc>
              <a:spcBef>
                <a:spcPts val="480"/>
              </a:spcBef>
              <a:spcAft>
                <a:spcPts val="0"/>
              </a:spcAft>
              <a:buClr>
                <a:schemeClr val="dk1"/>
              </a:buClr>
              <a:buSzPts val="2400"/>
              <a:buChar char="•"/>
            </a:pPr>
            <a:r>
              <a:rPr lang="en-GB" sz="2040"/>
              <a:t>We all have a responsibility to do our bit to help prevent the virus spreading even more. We have been told by the Government to stay at home and only to go outside once a day for exercise, as well as to keep social distance (staying 2 metres away from other people). We should also reduce the number of times we go to the shops for essential items, such as food or medicines. We should stay in and not meet up with friends or family or go into other people’s houses.</a:t>
            </a:r>
            <a:endParaRPr sz="2040" b="1"/>
          </a:p>
          <a:p>
            <a:pPr marL="457200" lvl="0" indent="-228600" algn="l" rtl="0">
              <a:lnSpc>
                <a:spcPct val="80000"/>
              </a:lnSpc>
              <a:spcBef>
                <a:spcPts val="480"/>
              </a:spcBef>
              <a:spcAft>
                <a:spcPts val="0"/>
              </a:spcAft>
              <a:buClr>
                <a:schemeClr val="dk1"/>
              </a:buClr>
              <a:buSzPts val="2400"/>
              <a:buNone/>
            </a:pPr>
            <a:endParaRPr sz="2040" b="1"/>
          </a:p>
        </p:txBody>
      </p:sp>
      <p:sp>
        <p:nvSpPr>
          <p:cNvPr id="229" name="Google Shape;229;p12"/>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457200" lvl="0" indent="-228600" algn="l" rtl="0">
              <a:lnSpc>
                <a:spcPct val="100000"/>
              </a:lnSpc>
              <a:spcBef>
                <a:spcPts val="480"/>
              </a:spcBef>
              <a:spcAft>
                <a:spcPts val="0"/>
              </a:spcAft>
              <a:buClr>
                <a:schemeClr val="lt2"/>
              </a:buClr>
              <a:buSzPts val="2400"/>
              <a:buNone/>
            </a:pPr>
            <a:r>
              <a:rPr lang="en-GB"/>
              <a:t>True or false </a:t>
            </a:r>
            <a:endParaRPr/>
          </a:p>
          <a:p>
            <a:pPr marL="457200" lvl="0" indent="-228600" algn="l" rtl="0">
              <a:lnSpc>
                <a:spcPct val="100000"/>
              </a:lnSpc>
              <a:spcBef>
                <a:spcPts val="480"/>
              </a:spcBef>
              <a:spcAft>
                <a:spcPts val="0"/>
              </a:spcAft>
              <a:buClr>
                <a:schemeClr val="lt2"/>
              </a:buClr>
              <a:buSzPts val="2400"/>
              <a:buNone/>
            </a:pPr>
            <a:endParaRPr/>
          </a:p>
        </p:txBody>
      </p:sp>
      <p:sp>
        <p:nvSpPr>
          <p:cNvPr id="230" name="Google Shape;230;p12"/>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480"/>
              </a:spcBef>
              <a:spcAft>
                <a:spcPts val="0"/>
              </a:spcAft>
              <a:buClr>
                <a:schemeClr val="dk1"/>
              </a:buClr>
              <a:buSzPts val="2400"/>
              <a:buChar char="•"/>
            </a:pPr>
            <a:r>
              <a:rPr lang="en-GB" b="1"/>
              <a:t>There isn’t a cure for COVID-19</a:t>
            </a:r>
            <a:endParaRPr/>
          </a:p>
          <a:p>
            <a:pPr marL="457200" lvl="0" indent="-381000" algn="l" rtl="0">
              <a:lnSpc>
                <a:spcPct val="100000"/>
              </a:lnSpc>
              <a:spcBef>
                <a:spcPts val="480"/>
              </a:spcBef>
              <a:spcAft>
                <a:spcPts val="0"/>
              </a:spcAft>
              <a:buClr>
                <a:schemeClr val="dk1"/>
              </a:buClr>
              <a:buSzPts val="2400"/>
              <a:buChar char="•"/>
            </a:pPr>
            <a:r>
              <a:rPr lang="en-GB"/>
              <a:t>Currently, if someone gets COVID-19 there is no cure or specific treatment. For most people the body fights the virus and they recover after 7 to 10 days.</a:t>
            </a:r>
            <a:endParaRPr/>
          </a:p>
        </p:txBody>
      </p:sp>
    </p:spTree>
    <p:extLst>
      <p:ext uri="{BB962C8B-B14F-4D97-AF65-F5344CB8AC3E}">
        <p14:creationId xmlns:p14="http://schemas.microsoft.com/office/powerpoint/2010/main" val="195407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irlguiding_PowerPoint_Template_April (1)">
  <a:themeElements>
    <a:clrScheme name="Girlguiding">
      <a:dk1>
        <a:srgbClr val="000000"/>
      </a:dk1>
      <a:lt1>
        <a:srgbClr val="FFFFFF"/>
      </a:lt1>
      <a:dk2>
        <a:srgbClr val="5087C7"/>
      </a:dk2>
      <a:lt2>
        <a:srgbClr val="C40063"/>
      </a:lt2>
      <a:accent1>
        <a:srgbClr val="EF4130"/>
      </a:accent1>
      <a:accent2>
        <a:srgbClr val="FFD400"/>
      </a:accent2>
      <a:accent3>
        <a:srgbClr val="009DAD"/>
      </a:accent3>
      <a:accent4>
        <a:srgbClr val="8B52A1"/>
      </a:accent4>
      <a:accent5>
        <a:srgbClr val="F78E1E"/>
      </a:accent5>
      <a:accent6>
        <a:srgbClr val="72BF44"/>
      </a:accent6>
      <a:hlink>
        <a:srgbClr val="004382"/>
      </a:hlink>
      <a:folHlink>
        <a:srgbClr val="00A5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C92BF0D1859242B79CF4A12A90BA4A" ma:contentTypeVersion="12" ma:contentTypeDescription="Create a new document." ma:contentTypeScope="" ma:versionID="ad63ee6ed5f1f15cb31db7fe0ab2336e">
  <xsd:schema xmlns:xsd="http://www.w3.org/2001/XMLSchema" xmlns:xs="http://www.w3.org/2001/XMLSchema" xmlns:p="http://schemas.microsoft.com/office/2006/metadata/properties" xmlns:ns2="614fdb9f-dca8-4eca-a1e2-8291e8005c79" xmlns:ns3="0eab6d3c-d15c-43dc-89a1-f77de65fedb8" targetNamespace="http://schemas.microsoft.com/office/2006/metadata/properties" ma:root="true" ma:fieldsID="6d7a983b2aac6690e5ed9a2d20c8d9ab" ns2:_="" ns3:_="">
    <xsd:import namespace="614fdb9f-dca8-4eca-a1e2-8291e8005c79"/>
    <xsd:import namespace="0eab6d3c-d15c-43dc-89a1-f77de65fed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fdb9f-dca8-4eca-a1e2-8291e8005c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ab6d3c-d15c-43dc-89a1-f77de65fed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76BF77-7C18-4A51-9C86-7E434C04C816}"/>
</file>

<file path=customXml/itemProps2.xml><?xml version="1.0" encoding="utf-8"?>
<ds:datastoreItem xmlns:ds="http://schemas.openxmlformats.org/officeDocument/2006/customXml" ds:itemID="{38CE266C-8E12-46D8-AA6C-98623E4646AA}"/>
</file>

<file path=customXml/itemProps3.xml><?xml version="1.0" encoding="utf-8"?>
<ds:datastoreItem xmlns:ds="http://schemas.openxmlformats.org/officeDocument/2006/customXml" ds:itemID="{CB1E3A19-73C3-4ECA-84CA-662E5B551952}"/>
</file>

<file path=docProps/app.xml><?xml version="1.0" encoding="utf-8"?>
<Properties xmlns="http://schemas.openxmlformats.org/officeDocument/2006/extended-properties" xmlns:vt="http://schemas.openxmlformats.org/officeDocument/2006/docPropsVTypes">
  <TotalTime>51</TotalTime>
  <Words>2860</Words>
  <Application>Microsoft Office PowerPoint</Application>
  <PresentationFormat>Widescreen</PresentationFormat>
  <Paragraphs>220</Paragraphs>
  <Slides>29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Fira Sans</vt:lpstr>
      <vt:lpstr>inherit</vt:lpstr>
      <vt:lpstr>Trebuchet MS</vt:lpstr>
      <vt:lpstr>Girlguiding_PowerPoint_Template_April (1)</vt:lpstr>
      <vt:lpstr>PowerPoint Presentation</vt:lpstr>
      <vt:lpstr>You need 4 out of 5 </vt:lpstr>
      <vt:lpstr>Mass media means mass messaging - </vt:lpstr>
      <vt:lpstr>What’s the message in the media  </vt:lpstr>
      <vt:lpstr>What’s the message in the media</vt:lpstr>
      <vt:lpstr>What’s the message in the media</vt:lpstr>
      <vt:lpstr>What’s the message in the media</vt:lpstr>
      <vt:lpstr>What’s the message in the media</vt:lpstr>
      <vt:lpstr>What’s the message in the media</vt:lpstr>
      <vt:lpstr>What’s the message in the media</vt:lpstr>
      <vt:lpstr>Spotting misinformation</vt:lpstr>
      <vt:lpstr>Erm, like, y'know? </vt:lpstr>
      <vt:lpstr>Fillers </vt:lpstr>
      <vt:lpstr>Talk for a minute </vt:lpstr>
      <vt:lpstr>Rhubarb and custard </vt:lpstr>
      <vt:lpstr>Take it in turns to make the sound of these emojis  Can the others guess which one, and do they agree?  </vt:lpstr>
      <vt:lpstr>GAME</vt:lpstr>
      <vt:lpstr>PowerPoint Presentation</vt:lpstr>
      <vt:lpstr>Choose a scenario and see if the rest of us can guess which one you are doing? Here's the catch … you are only allowed to say RHUBARB!</vt:lpstr>
      <vt:lpstr>That's what I said </vt:lpstr>
      <vt:lpstr>Where do you think the miscommunication happened in these photos?</vt:lpstr>
      <vt:lpstr>PowerPoint Presentation</vt:lpstr>
      <vt:lpstr>PowerPoint Presentation</vt:lpstr>
      <vt:lpstr>Plain to see - </vt:lpstr>
      <vt:lpstr>Can you simplify these bits of text so they are easy to understand?</vt:lpstr>
      <vt:lpstr>PowerPoint Presentation</vt:lpstr>
      <vt:lpstr>PowerPoint Presentation</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Rangers</dc:title>
  <dc:creator>Lesley Marsh</dc:creator>
  <cp:lastModifiedBy>Lesley Marsh</cp:lastModifiedBy>
  <cp:revision>8</cp:revision>
  <dcterms:created xsi:type="dcterms:W3CDTF">2020-05-04T13:40:13Z</dcterms:created>
  <dcterms:modified xsi:type="dcterms:W3CDTF">2021-02-15T14:55:49Z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0x010100A9C92BF0D1859242B79CF4A12A90BA4A</vt:lpwstr>
  </property>
</Properties>
</file>