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5.xml" ContentType="application/vnd.openxmlformats-officedocument.presentationml.slideLayout+xml"/>
  <Override PartName="/ppt/notesSlides/notesSlide2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Lst>
  <p:sldSz cx="12192000" cy="6858000"/>
  <p:notesSz cx="6858000" cy="9144000"/>
  <p:embeddedFontLst>
    <p:embeddedFont>
      <p:font typeface="Arvo"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Lato" panose="020B0604020202020204" charset="0"/>
      <p:regular r:id="rId38"/>
      <p:bold r:id="rId39"/>
      <p:italic r:id="rId40"/>
      <p:boldItalic r:id="rId41"/>
    </p:embeddedFont>
    <p:embeddedFont>
      <p:font typeface="Open Sans Light" panose="020B0604020202020204" charset="0"/>
      <p:regular r:id="rId42"/>
      <p:bold r:id="rId43"/>
      <p:italic r:id="rId44"/>
      <p:boldItalic r:id="rId45"/>
    </p:embeddedFont>
    <p:embeddedFont>
      <p:font typeface="Rokkitt" panose="020B0604020202020204" charset="0"/>
      <p:regular r:id="rId46"/>
      <p:bold r:id="rId47"/>
    </p:embeddedFont>
    <p:embeddedFont>
      <p:font typeface="Trebuchet MS" panose="020B0603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kVvNu92jPXPdwSyLhJ9oEJRWI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AA39D8-AC69-4214-A0A7-7B902E54F230}">
  <a:tblStyle styleId="{2DAA39D8-AC69-4214-A0A7-7B902E54F23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8E7"/>
          </a:solidFill>
        </a:fill>
      </a:tcStyle>
    </a:wholeTbl>
    <a:band1H>
      <a:tcTxStyle/>
      <a:tcStyle>
        <a:tcBdr/>
        <a:fill>
          <a:solidFill>
            <a:srgbClr val="F9CDCC"/>
          </a:solidFill>
        </a:fill>
      </a:tcStyle>
    </a:band1H>
    <a:band2H>
      <a:tcTxStyle/>
      <a:tcStyle>
        <a:tcBdr/>
      </a:tcStyle>
    </a:band2H>
    <a:band1V>
      <a:tcTxStyle/>
      <a:tcStyle>
        <a:tcBdr/>
        <a:fill>
          <a:solidFill>
            <a:srgbClr val="F9CD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customschemas.google.com/relationships/presentationmetadata" Target="metadata"/><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7" name="Google Shape;13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5" name="Google Shape;1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Leader needs UMA card to read story </a:t>
            </a:r>
            <a:endParaRPr/>
          </a:p>
        </p:txBody>
      </p:sp>
      <p:sp>
        <p:nvSpPr>
          <p:cNvPr id="178" name="Google Shape;17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3" name="Google Shape;19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1" name="Google Shape;6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2" name="Google Shape;25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200"/>
              <a:buFont typeface="Calibri"/>
              <a:buNone/>
            </a:pPr>
            <a:endParaRPr/>
          </a:p>
        </p:txBody>
      </p:sp>
      <p:sp>
        <p:nvSpPr>
          <p:cNvPr id="260" name="Google Shape;26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5" name="Google Shape;27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2" name="Google Shape;28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9" name="Google Shape;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8" name="Google Shape;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8:notes"/>
          <p:cNvSpPr txBox="1">
            <a:spLocks noGrp="1"/>
          </p:cNvSpPr>
          <p:nvPr>
            <p:ph type="body" idx="1"/>
          </p:nvPr>
        </p:nvSpPr>
        <p:spPr>
          <a:xfrm>
            <a:off x="688817" y="4822269"/>
            <a:ext cx="5510530" cy="3945658"/>
          </a:xfrm>
          <a:prstGeom prst="rect">
            <a:avLst/>
          </a:prstGeom>
          <a:noFill/>
          <a:ln>
            <a:noFill/>
          </a:ln>
        </p:spPr>
        <p:txBody>
          <a:bodyPr spcFirstLastPara="1" wrap="square" lIns="96600" tIns="48275" rIns="96600" bIns="48275" anchor="t" anchorCtr="0">
            <a:noAutofit/>
          </a:bodyPr>
          <a:lstStyle/>
          <a:p>
            <a:pPr marL="0" lvl="0" indent="0" algn="l" rtl="0">
              <a:spcBef>
                <a:spcPts val="0"/>
              </a:spcBef>
              <a:spcAft>
                <a:spcPts val="0"/>
              </a:spcAft>
              <a:buNone/>
            </a:pPr>
            <a:endParaRPr/>
          </a:p>
        </p:txBody>
      </p:sp>
      <p:sp>
        <p:nvSpPr>
          <p:cNvPr id="108" name="Google Shape;108;p8:notes"/>
          <p:cNvSpPr txBox="1">
            <a:spLocks noGrp="1"/>
          </p:cNvSpPr>
          <p:nvPr>
            <p:ph type="sldNum" idx="12"/>
          </p:nvPr>
        </p:nvSpPr>
        <p:spPr>
          <a:xfrm>
            <a:off x="3901698" y="9517546"/>
            <a:ext cx="2984871" cy="502659"/>
          </a:xfrm>
          <a:prstGeom prst="rect">
            <a:avLst/>
          </a:prstGeom>
          <a:noFill/>
          <a:ln>
            <a:noFill/>
          </a:ln>
        </p:spPr>
        <p:txBody>
          <a:bodyPr spcFirstLastPara="1" wrap="square" lIns="96600" tIns="48275" rIns="96600" bIns="48275"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4" name="Google Shape;1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540"/>
              </a:spcBef>
              <a:spcAft>
                <a:spcPts val="0"/>
              </a:spcAft>
              <a:buNone/>
            </a:pPr>
            <a:r>
              <a:rPr lang="en-GB" sz="1800" b="0" i="0" u="none" strike="noStrike">
                <a:solidFill>
                  <a:srgbClr val="000000"/>
                </a:solidFill>
                <a:latin typeface="Open Sans Light"/>
                <a:ea typeface="Open Sans Light"/>
                <a:cs typeface="Open Sans Light"/>
                <a:sym typeface="Open Sans Light"/>
              </a:rPr>
              <a:t> Think about when you draw a picture. What do you normally do first? Most likely, you draw the shape of your picture. This is called an </a:t>
            </a:r>
            <a:r>
              <a:rPr lang="en-GB" sz="1800" b="1" i="0" u="none" strike="noStrike">
                <a:solidFill>
                  <a:srgbClr val="000000"/>
                </a:solidFill>
                <a:latin typeface="Open Sans Light"/>
                <a:ea typeface="Open Sans Light"/>
                <a:cs typeface="Open Sans Light"/>
                <a:sym typeface="Open Sans Light"/>
              </a:rPr>
              <a:t>outline</a:t>
            </a:r>
            <a:r>
              <a:rPr lang="en-GB" sz="1800" b="0" i="0" u="none" strike="noStrike">
                <a:solidFill>
                  <a:srgbClr val="000000"/>
                </a:solidFill>
                <a:latin typeface="Open Sans Light"/>
                <a:ea typeface="Open Sans Light"/>
                <a:cs typeface="Open Sans Light"/>
                <a:sym typeface="Open Sans Light"/>
              </a:rPr>
              <a:t>. You might do this using a pencil, then colour it in. We’re going to turn it all topsy-turvy. </a:t>
            </a:r>
            <a:endParaRPr/>
          </a:p>
          <a:p>
            <a:pPr marL="0" lvl="0" indent="0" algn="l" rtl="0">
              <a:spcBef>
                <a:spcPts val="540"/>
              </a:spcBef>
              <a:spcAft>
                <a:spcPts val="0"/>
              </a:spcAft>
              <a:buNone/>
            </a:pPr>
            <a:r>
              <a:rPr lang="en-GB" sz="1800" b="0" i="0" u="none" strike="noStrike">
                <a:solidFill>
                  <a:srgbClr val="000000"/>
                </a:solidFill>
                <a:latin typeface="Open Sans Light"/>
                <a:ea typeface="Open Sans Light"/>
                <a:cs typeface="Open Sans Light"/>
                <a:sym typeface="Open Sans Light"/>
              </a:rPr>
              <a:t>Take a sheet of paper and start colouring. It doesn’t matter which colours go where. Have fun creating shapes with your colours. </a:t>
            </a:r>
            <a:endParaRPr/>
          </a:p>
          <a:p>
            <a:pPr marL="0" lvl="0" indent="0" algn="l" rtl="0">
              <a:spcBef>
                <a:spcPts val="540"/>
              </a:spcBef>
              <a:spcAft>
                <a:spcPts val="0"/>
              </a:spcAft>
              <a:buNone/>
            </a:pPr>
            <a:endParaRPr sz="1800" b="0" i="0" u="none" strike="noStrike">
              <a:solidFill>
                <a:srgbClr val="000000"/>
              </a:solidFill>
              <a:latin typeface="Open Sans Light"/>
              <a:ea typeface="Open Sans Light"/>
              <a:cs typeface="Open Sans Light"/>
              <a:sym typeface="Open Sans Light"/>
            </a:endParaRPr>
          </a:p>
          <a:p>
            <a:pPr marL="0" lvl="0" indent="0" algn="l" rtl="0">
              <a:spcBef>
                <a:spcPts val="540"/>
              </a:spcBef>
              <a:spcAft>
                <a:spcPts val="0"/>
              </a:spcAft>
              <a:buNone/>
            </a:pPr>
            <a:r>
              <a:rPr lang="en-GB" sz="1800" b="0" i="0" u="none" strike="noStrike">
                <a:solidFill>
                  <a:srgbClr val="000000"/>
                </a:solidFill>
                <a:latin typeface="Open Sans Light"/>
                <a:ea typeface="Open Sans Light"/>
                <a:cs typeface="Open Sans Light"/>
                <a:sym typeface="Open Sans Light"/>
              </a:rPr>
              <a:t> Now you’ve created the fill for your picture, draw an outline – it could just be a big squiggle on the page! Once you’ve added an outline can you decide what your picture is? Perhaps it looks like a building, a cat or a pond. Add more details to show off your shape. </a:t>
            </a:r>
            <a:endParaRPr/>
          </a:p>
          <a:p>
            <a:pPr marL="0" lvl="0" indent="0" algn="l" rtl="0">
              <a:spcBef>
                <a:spcPts val="540"/>
              </a:spcBef>
              <a:spcAft>
                <a:spcPts val="0"/>
              </a:spcAft>
              <a:buNone/>
            </a:pPr>
            <a:r>
              <a:rPr lang="en-GB" sz="1800" b="0" i="0" u="none" strike="noStrike">
                <a:solidFill>
                  <a:srgbClr val="000000"/>
                </a:solidFill>
                <a:latin typeface="Open Sans Light"/>
                <a:ea typeface="Open Sans Light"/>
                <a:cs typeface="Open Sans Light"/>
                <a:sym typeface="Open Sans Light"/>
              </a:rPr>
              <a:t>Finished? Show off your topsy-turvy creations in the bizarre art gallery. This is where the pictures get put on the floor instead of the walls. Look at everyone else’s amazing artwork, can you guess what they drew? Be careful not to tread on the masterpieces! </a:t>
            </a:r>
            <a:endParaRPr/>
          </a:p>
        </p:txBody>
      </p:sp>
      <p:sp>
        <p:nvSpPr>
          <p:cNvPr id="121" name="Google Shape;1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1419224" y="2684859"/>
            <a:ext cx="9476539" cy="851950"/>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4000" b="1" i="0">
                <a:solidFill>
                  <a:schemeClr val="dk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31"/>
          <p:cNvSpPr txBox="1">
            <a:spLocks noGrp="1"/>
          </p:cNvSpPr>
          <p:nvPr>
            <p:ph type="subTitle" idx="1"/>
          </p:nvPr>
        </p:nvSpPr>
        <p:spPr>
          <a:xfrm>
            <a:off x="1419223" y="3536809"/>
            <a:ext cx="9476540" cy="1752600"/>
          </a:xfrm>
          <a:prstGeom prst="rect">
            <a:avLst/>
          </a:prstGeom>
          <a:noFill/>
          <a:ln>
            <a:noFill/>
          </a:ln>
        </p:spPr>
        <p:txBody>
          <a:bodyPr spcFirstLastPara="1" wrap="square" lIns="0" tIns="0" rIns="0" bIns="0" anchor="t" anchorCtr="0">
            <a:normAutofit/>
          </a:bodyPr>
          <a:lstStyle>
            <a:lvl1pPr lvl="0" algn="l">
              <a:spcBef>
                <a:spcPts val="560"/>
              </a:spcBef>
              <a:spcAft>
                <a:spcPts val="0"/>
              </a:spcAft>
              <a:buClr>
                <a:srgbClr val="5087C7"/>
              </a:buClr>
              <a:buSzPts val="2800"/>
              <a:buNone/>
              <a:defRPr sz="2800" b="0" i="0">
                <a:solidFill>
                  <a:srgbClr val="5087C7"/>
                </a:solidFill>
                <a:latin typeface="Trebuchet MS"/>
                <a:ea typeface="Trebuchet MS"/>
                <a:cs typeface="Trebuchet MS"/>
                <a:sym typeface="Trebuchet MS"/>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32"/>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chemeClr val="dk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 name="Google Shape;20;p32"/>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lvl1pPr marL="457200" lvl="0" indent="-431800" algn="l">
              <a:spcBef>
                <a:spcPts val="640"/>
              </a:spcBef>
              <a:spcAft>
                <a:spcPts val="0"/>
              </a:spcAft>
              <a:buClr>
                <a:schemeClr val="dk1"/>
              </a:buClr>
              <a:buSzPts val="3200"/>
              <a:buChar char="•"/>
              <a:defRPr b="0" i="0">
                <a:solidFill>
                  <a:schemeClr val="dk1"/>
                </a:solidFill>
                <a:latin typeface="Trebuchet MS"/>
                <a:ea typeface="Trebuchet MS"/>
                <a:cs typeface="Trebuchet MS"/>
                <a:sym typeface="Trebuchet MS"/>
              </a:defRPr>
            </a:lvl1pPr>
            <a:lvl2pPr marL="914400" lvl="1" indent="-406400" algn="l">
              <a:spcBef>
                <a:spcPts val="560"/>
              </a:spcBef>
              <a:spcAft>
                <a:spcPts val="0"/>
              </a:spcAft>
              <a:buClr>
                <a:schemeClr val="dk1"/>
              </a:buClr>
              <a:buSzPts val="2800"/>
              <a:buChar char="–"/>
              <a:defRPr b="0" i="0">
                <a:solidFill>
                  <a:schemeClr val="dk1"/>
                </a:solidFill>
                <a:latin typeface="Trebuchet MS"/>
                <a:ea typeface="Trebuchet MS"/>
                <a:cs typeface="Trebuchet MS"/>
                <a:sym typeface="Trebuchet MS"/>
              </a:defRPr>
            </a:lvl2pPr>
            <a:lvl3pPr marL="1371600" lvl="2" indent="-381000" algn="l">
              <a:spcBef>
                <a:spcPts val="480"/>
              </a:spcBef>
              <a:spcAft>
                <a:spcPts val="0"/>
              </a:spcAft>
              <a:buClr>
                <a:schemeClr val="dk1"/>
              </a:buClr>
              <a:buSzPts val="2400"/>
              <a:buChar char="•"/>
              <a:defRPr b="0" i="0">
                <a:solidFill>
                  <a:schemeClr val="dk1"/>
                </a:solidFill>
                <a:latin typeface="Trebuchet MS"/>
                <a:ea typeface="Trebuchet MS"/>
                <a:cs typeface="Trebuchet MS"/>
                <a:sym typeface="Trebuchet MS"/>
              </a:defRPr>
            </a:lvl3pPr>
            <a:lvl4pPr marL="1828800" lvl="3" indent="-355600" algn="l">
              <a:spcBef>
                <a:spcPts val="400"/>
              </a:spcBef>
              <a:spcAft>
                <a:spcPts val="0"/>
              </a:spcAft>
              <a:buClr>
                <a:schemeClr val="dk1"/>
              </a:buClr>
              <a:buSzPts val="2000"/>
              <a:buChar char="–"/>
              <a:defRPr b="0" i="0">
                <a:solidFill>
                  <a:schemeClr val="dk1"/>
                </a:solidFill>
                <a:latin typeface="Trebuchet MS"/>
                <a:ea typeface="Trebuchet MS"/>
                <a:cs typeface="Trebuchet MS"/>
                <a:sym typeface="Trebuchet MS"/>
              </a:defRPr>
            </a:lvl4pPr>
            <a:lvl5pPr marL="2286000" lvl="4" indent="-355600" algn="l">
              <a:spcBef>
                <a:spcPts val="400"/>
              </a:spcBef>
              <a:spcAft>
                <a:spcPts val="0"/>
              </a:spcAft>
              <a:buClr>
                <a:schemeClr val="dk1"/>
              </a:buClr>
              <a:buSzPts val="2000"/>
              <a:buChar char="»"/>
              <a:defRPr b="0" i="0">
                <a:solidFill>
                  <a:schemeClr val="dk1"/>
                </a:solidFill>
                <a:latin typeface="Trebuchet MS"/>
                <a:ea typeface="Trebuchet MS"/>
                <a:cs typeface="Trebuchet MS"/>
                <a:sym typeface="Trebuchet MS"/>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chemeClr val="dk2"/>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3"/>
          <p:cNvSpPr>
            <a:spLocks noGrp="1"/>
          </p:cNvSpPr>
          <p:nvPr>
            <p:ph type="pic" idx="2"/>
          </p:nvPr>
        </p:nvSpPr>
        <p:spPr>
          <a:xfrm>
            <a:off x="577851" y="1077913"/>
            <a:ext cx="11182349" cy="4589462"/>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4"/>
        <p:cNvGrpSpPr/>
        <p:nvPr/>
      </p:nvGrpSpPr>
      <p:grpSpPr>
        <a:xfrm>
          <a:off x="0" y="0"/>
          <a:ext cx="0" cy="0"/>
          <a:chOff x="0" y="0"/>
          <a:chExt cx="0" cy="0"/>
        </a:xfrm>
      </p:grpSpPr>
      <p:sp>
        <p:nvSpPr>
          <p:cNvPr id="25" name="Google Shape;25;p34"/>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rgbClr val="5087C7"/>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6" name="Google Shape;26;p34"/>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34"/>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34"/>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34"/>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2_Two Content">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087C7"/>
              </a:buClr>
              <a:buSzPts val="1400"/>
              <a:buFont typeface="Arial"/>
              <a:buNone/>
              <a:defRPr sz="3200" b="1" i="0">
                <a:solidFill>
                  <a:srgbClr val="5087C7"/>
                </a:solidFill>
                <a:latin typeface="Arial"/>
                <a:ea typeface="Arial"/>
                <a:cs typeface="Arial"/>
                <a:sym typeface="Arial"/>
              </a:defRPr>
            </a:lvl1pPr>
            <a:lvl2pPr lvl="1" algn="ctr">
              <a:spcBef>
                <a:spcPts val="0"/>
              </a:spcBef>
              <a:spcAft>
                <a:spcPts val="0"/>
              </a:spcAft>
              <a:buClr>
                <a:schemeClr val="dk1"/>
              </a:buClr>
              <a:buSzPts val="1400"/>
              <a:buFont typeface="Arial"/>
              <a:buNone/>
              <a:defRPr/>
            </a:lvl2pPr>
            <a:lvl3pPr lvl="2" algn="ctr">
              <a:spcBef>
                <a:spcPts val="0"/>
              </a:spcBef>
              <a:spcAft>
                <a:spcPts val="0"/>
              </a:spcAft>
              <a:buClr>
                <a:schemeClr val="dk1"/>
              </a:buClr>
              <a:buSzPts val="1400"/>
              <a:buFont typeface="Arial"/>
              <a:buNone/>
              <a:defRPr/>
            </a:lvl3pPr>
            <a:lvl4pPr lvl="3" algn="ctr">
              <a:spcBef>
                <a:spcPts val="0"/>
              </a:spcBef>
              <a:spcAft>
                <a:spcPts val="0"/>
              </a:spcAft>
              <a:buClr>
                <a:schemeClr val="dk1"/>
              </a:buClr>
              <a:buSzPts val="1400"/>
              <a:buFont typeface="Arial"/>
              <a:buNone/>
              <a:defRPr/>
            </a:lvl4pPr>
            <a:lvl5pPr lvl="4" algn="ctr">
              <a:spcBef>
                <a:spcPts val="0"/>
              </a:spcBef>
              <a:spcAft>
                <a:spcPts val="0"/>
              </a:spcAft>
              <a:buClr>
                <a:schemeClr val="dk1"/>
              </a:buClr>
              <a:buSzPts val="1400"/>
              <a:buFont typeface="Arial"/>
              <a:buNone/>
              <a:defRPr/>
            </a:lvl5pPr>
            <a:lvl6pPr lvl="5" algn="ctr">
              <a:spcBef>
                <a:spcPts val="0"/>
              </a:spcBef>
              <a:spcAft>
                <a:spcPts val="0"/>
              </a:spcAft>
              <a:buClr>
                <a:schemeClr val="dk1"/>
              </a:buClr>
              <a:buSzPts val="1400"/>
              <a:buFont typeface="Arial"/>
              <a:buNone/>
              <a:defRPr/>
            </a:lvl6pPr>
            <a:lvl7pPr lvl="6" algn="ctr">
              <a:spcBef>
                <a:spcPts val="0"/>
              </a:spcBef>
              <a:spcAft>
                <a:spcPts val="0"/>
              </a:spcAft>
              <a:buClr>
                <a:schemeClr val="dk1"/>
              </a:buClr>
              <a:buSzPts val="1400"/>
              <a:buFont typeface="Arial"/>
              <a:buNone/>
              <a:defRPr/>
            </a:lvl7pPr>
            <a:lvl8pPr lvl="7" algn="ctr">
              <a:spcBef>
                <a:spcPts val="0"/>
              </a:spcBef>
              <a:spcAft>
                <a:spcPts val="0"/>
              </a:spcAft>
              <a:buClr>
                <a:schemeClr val="dk1"/>
              </a:buClr>
              <a:buSzPts val="1400"/>
              <a:buFont typeface="Arial"/>
              <a:buNone/>
              <a:defRPr/>
            </a:lvl8pPr>
            <a:lvl9pPr lvl="8" algn="ctr">
              <a:spcBef>
                <a:spcPts val="0"/>
              </a:spcBef>
              <a:spcAft>
                <a:spcPts val="0"/>
              </a:spcAft>
              <a:buClr>
                <a:schemeClr val="dk1"/>
              </a:buClr>
              <a:buSzPts val="1400"/>
              <a:buFont typeface="Arial"/>
              <a:buNone/>
              <a:defRPr/>
            </a:lvl9pPr>
          </a:lstStyle>
          <a:p>
            <a:endParaRPr/>
          </a:p>
        </p:txBody>
      </p:sp>
      <p:sp>
        <p:nvSpPr>
          <p:cNvPr id="32" name="Google Shape;32;p35"/>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 name="Google Shape;33;p35"/>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 name="Google Shape;34;p35"/>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35"/>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lvl1pPr lvl="0" algn="l">
              <a:spcBef>
                <a:spcPts val="0"/>
              </a:spcBef>
              <a:spcAft>
                <a:spcPts val="0"/>
              </a:spcAft>
              <a:buSzPts val="1400"/>
              <a:buNone/>
              <a:defRPr sz="3200" b="1" i="0">
                <a:solidFill>
                  <a:srgbClr val="5087C7"/>
                </a:solidFill>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 name="Google Shape;38;p36"/>
          <p:cNvSpPr>
            <a:spLocks noGrp="1"/>
          </p:cNvSpPr>
          <p:nvPr>
            <p:ph type="pic" idx="2"/>
          </p:nvPr>
        </p:nvSpPr>
        <p:spPr>
          <a:xfrm>
            <a:off x="6269187" y="1104793"/>
            <a:ext cx="5478464" cy="4530023"/>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9" name="Google Shape;39;p36"/>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lvl1pPr marL="457200" lvl="0" indent="-228600" algn="l">
              <a:spcBef>
                <a:spcPts val="480"/>
              </a:spcBef>
              <a:spcAft>
                <a:spcPts val="0"/>
              </a:spcAft>
              <a:buClr>
                <a:schemeClr val="lt2"/>
              </a:buClr>
              <a:buSzPts val="2400"/>
              <a:buNone/>
              <a:defRPr sz="2400" b="1" i="0">
                <a:solidFill>
                  <a:schemeClr val="lt2"/>
                </a:solidFill>
                <a:latin typeface="Arial"/>
                <a:ea typeface="Arial"/>
                <a:cs typeface="Arial"/>
                <a:sym typeface="Arial"/>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6"/>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Trebuchet MS"/>
                <a:ea typeface="Trebuchet MS"/>
                <a:cs typeface="Trebuchet MS"/>
                <a:sym typeface="Trebuchet MS"/>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1"/>
        <p:cNvGrpSpPr/>
        <p:nvPr/>
      </p:nvGrpSpPr>
      <p:grpSpPr>
        <a:xfrm>
          <a:off x="0" y="0"/>
          <a:ext cx="0" cy="0"/>
          <a:chOff x="0" y="0"/>
          <a:chExt cx="0" cy="0"/>
        </a:xfrm>
      </p:grpSpPr>
      <p:sp>
        <p:nvSpPr>
          <p:cNvPr id="42" name="Google Shape;42;p37"/>
          <p:cNvSpPr/>
          <p:nvPr/>
        </p:nvSpPr>
        <p:spPr>
          <a:xfrm>
            <a:off x="609600" y="438150"/>
            <a:ext cx="10960100" cy="5957888"/>
          </a:xfrm>
          <a:prstGeom prst="roundRect">
            <a:avLst>
              <a:gd name="adj" fmla="val 2649"/>
            </a:avLst>
          </a:prstGeom>
          <a:solidFill>
            <a:schemeClr val="lt1">
              <a:alpha val="89803"/>
            </a:schemeClr>
          </a:solidFill>
          <a:ln w="2540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sp>
        <p:nvSpPr>
          <p:cNvPr id="43" name="Google Shape;43;p37"/>
          <p:cNvSpPr txBox="1">
            <a:spLocks noGrp="1"/>
          </p:cNvSpPr>
          <p:nvPr>
            <p:ph type="title"/>
          </p:nvPr>
        </p:nvSpPr>
        <p:spPr>
          <a:xfrm>
            <a:off x="609598" y="478895"/>
            <a:ext cx="10960100" cy="99430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Arial"/>
                <a:ea typeface="Arial"/>
                <a:cs typeface="Arial"/>
                <a:sym typeface="Aria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09600" y="1600200"/>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dt" idx="10"/>
          </p:nvPr>
        </p:nvSpPr>
        <p:spPr>
          <a:xfrm>
            <a:off x="609600" y="6356350"/>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30"/>
          <p:cNvSpPr txBox="1">
            <a:spLocks noGrp="1"/>
          </p:cNvSpPr>
          <p:nvPr>
            <p:ph type="ftr" idx="11"/>
          </p:nvPr>
        </p:nvSpPr>
        <p:spPr>
          <a:xfrm>
            <a:off x="4165600" y="6356350"/>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30"/>
          <p:cNvSpPr txBox="1">
            <a:spLocks noGrp="1"/>
          </p:cNvSpPr>
          <p:nvPr>
            <p:ph type="sldNum" idx="12"/>
          </p:nvPr>
        </p:nvSpPr>
        <p:spPr>
          <a:xfrm>
            <a:off x="8737600" y="6356350"/>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98989"/>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98989"/>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98989"/>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98989"/>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98989"/>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98989"/>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98989"/>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www.google.co.uk/url?sa=i&amp;source=images&amp;cd=&amp;cad=rja&amp;docid=Io9WBmHS6h_-RM&amp;tbnid=psvgZcF4GsucHM:&amp;ved=0CAgQjRwwAA&amp;url=http://www.eastside.org.uk/about/&amp;ei=cj-rUdHGJ4aO7Ab63ICoBQ&amp;psig=AFQjCNFok2M0seEikwSUeBaWBWRtCRyXCA&amp;ust=1370263794690356"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ducationquizzes.com/library/KS1-English/Sounds-Great/Sound-Fire-C.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p:nvPr>
        </p:nvSpPr>
        <p:spPr>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a:t>Rainbow UMA  ideas</a:t>
            </a:r>
            <a:endParaRPr dirty="0"/>
          </a:p>
        </p:txBody>
      </p:sp>
      <p:sp>
        <p:nvSpPr>
          <p:cNvPr id="50" name="Google Shape;50;p1"/>
          <p:cNvSpPr txBox="1">
            <a:spLocks noGrp="1"/>
          </p:cNvSpPr>
          <p:nvPr>
            <p:ph type="subTitle" idx="1"/>
          </p:nvPr>
        </p:nvSpPr>
        <p:spPr>
          <a:prstGeom prst="rect">
            <a:avLst/>
          </a:prstGeom>
          <a:noFill/>
          <a:ln>
            <a:noFill/>
          </a:ln>
        </p:spPr>
        <p:txBody>
          <a:bodyPr spcFirstLastPara="1" wrap="square" lIns="0" tIns="0" rIns="0" bIns="0" anchor="t" anchorCtr="0">
            <a:normAutofit/>
          </a:bodyPr>
          <a:lstStyle/>
          <a:p>
            <a:pPr marL="0" indent="0">
              <a:spcBef>
                <a:spcPts val="0"/>
              </a:spcBef>
            </a:pPr>
            <a:r>
              <a:rPr lang="en-GB" dirty="0">
                <a:latin typeface="Trebuchet MS"/>
                <a:ea typeface="Trebuchet MS"/>
                <a:cs typeface="Trebuchet MS"/>
                <a:sym typeface="Trebuchet MS"/>
              </a:rPr>
              <a:t> </a:t>
            </a:r>
            <a:r>
              <a:rPr lang="en-GB" dirty="0"/>
              <a:t>All of these can be done with minimal supplies - pen and paper. You may need some scissors and Sellotape or glue for a couple of them. </a:t>
            </a:r>
          </a:p>
          <a:p>
            <a:pPr marL="0" lvl="0" indent="0" algn="l" rtl="0">
              <a:spcBef>
                <a:spcPts val="0"/>
              </a:spcBef>
              <a:spcAft>
                <a:spcPts val="0"/>
              </a:spcAft>
              <a:buClr>
                <a:srgbClr val="5087C7"/>
              </a:buClr>
              <a:buSzPts val="2800"/>
              <a:buNone/>
            </a:pPr>
            <a:endParaRPr dirty="0"/>
          </a:p>
        </p:txBody>
      </p:sp>
      <p:pic>
        <p:nvPicPr>
          <p:cNvPr id="51" name="Google Shape;51;p1"/>
          <p:cNvPicPr preferRelativeResize="0"/>
          <p:nvPr/>
        </p:nvPicPr>
        <p:blipFill rotWithShape="1">
          <a:blip r:embed="rId3">
            <a:alphaModFix/>
          </a:blip>
          <a:srcRect/>
          <a:stretch/>
        </p:blipFill>
        <p:spPr>
          <a:xfrm>
            <a:off x="1082675" y="463550"/>
            <a:ext cx="2168525" cy="1400175"/>
          </a:xfrm>
          <a:prstGeom prst="rect">
            <a:avLst/>
          </a:prstGeom>
          <a:noFill/>
          <a:ln>
            <a:noFill/>
          </a:ln>
        </p:spPr>
      </p:pic>
      <p:pic>
        <p:nvPicPr>
          <p:cNvPr id="52" name="Google Shape;52;p1">
            <a:hlinkClick r:id="rId4"/>
          </p:cNvPr>
          <p:cNvPicPr preferRelativeResize="0"/>
          <p:nvPr/>
        </p:nvPicPr>
        <p:blipFill rotWithShape="1">
          <a:blip r:embed="rId5">
            <a:alphaModFix/>
          </a:blip>
          <a:srcRect/>
          <a:stretch/>
        </p:blipFill>
        <p:spPr>
          <a:xfrm>
            <a:off x="8940800" y="465138"/>
            <a:ext cx="2466975" cy="118903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Secret strength Skills for my future 30 mins</a:t>
            </a:r>
            <a:endParaRPr/>
          </a:p>
        </p:txBody>
      </p:sp>
      <p:sp>
        <p:nvSpPr>
          <p:cNvPr id="131" name="Google Shape;131;p11"/>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Square column </a:t>
            </a:r>
            <a:endParaRPr/>
          </a:p>
        </p:txBody>
      </p:sp>
      <p:sp>
        <p:nvSpPr>
          <p:cNvPr id="132" name="Google Shape;132;p11"/>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7000"/>
              </a:lnSpc>
              <a:spcBef>
                <a:spcPts val="0"/>
              </a:spcBef>
              <a:spcAft>
                <a:spcPts val="0"/>
              </a:spcAft>
              <a:buClr>
                <a:srgbClr val="010101"/>
              </a:buClr>
              <a:buSzPct val="100000"/>
              <a:buChar char="•"/>
            </a:pPr>
            <a:r>
              <a:rPr lang="en-GB">
                <a:solidFill>
                  <a:srgbClr val="010101"/>
                </a:solidFill>
                <a:latin typeface="Arial"/>
                <a:ea typeface="Arial"/>
                <a:cs typeface="Arial"/>
                <a:sym typeface="Arial"/>
              </a:rPr>
              <a:t>Fold one piece of paper in half</a:t>
            </a:r>
            <a:endParaRPr/>
          </a:p>
          <a:p>
            <a:pPr marL="342900" lvl="0" indent="-342900" algn="l" rtl="0">
              <a:lnSpc>
                <a:spcPct val="107000"/>
              </a:lnSpc>
              <a:spcBef>
                <a:spcPts val="3150"/>
              </a:spcBef>
              <a:spcAft>
                <a:spcPts val="0"/>
              </a:spcAft>
              <a:buClr>
                <a:srgbClr val="010101"/>
              </a:buClr>
              <a:buSzPct val="100000"/>
              <a:buChar char="•"/>
            </a:pPr>
            <a:r>
              <a:rPr lang="en-GB">
                <a:solidFill>
                  <a:srgbClr val="010101"/>
                </a:solidFill>
                <a:latin typeface="Arial"/>
                <a:ea typeface="Arial"/>
                <a:cs typeface="Arial"/>
                <a:sym typeface="Arial"/>
              </a:rPr>
              <a:t>Fold each end in half again towards the centre fold, </a:t>
            </a:r>
            <a:endParaRPr/>
          </a:p>
          <a:p>
            <a:pPr marL="342900" lvl="0" indent="-342900" algn="l" rtl="0">
              <a:lnSpc>
                <a:spcPct val="107000"/>
              </a:lnSpc>
              <a:spcBef>
                <a:spcPts val="3150"/>
              </a:spcBef>
              <a:spcAft>
                <a:spcPts val="0"/>
              </a:spcAft>
              <a:buClr>
                <a:srgbClr val="010101"/>
              </a:buClr>
              <a:buSzPct val="100000"/>
              <a:buChar char="•"/>
            </a:pPr>
            <a:r>
              <a:rPr lang="en-GB">
                <a:solidFill>
                  <a:srgbClr val="010101"/>
                </a:solidFill>
                <a:latin typeface="Arial"/>
                <a:ea typeface="Arial"/>
                <a:cs typeface="Arial"/>
                <a:sym typeface="Arial"/>
              </a:rPr>
              <a:t>Your paper is split into four even segments.</a:t>
            </a:r>
            <a:endParaRPr/>
          </a:p>
          <a:p>
            <a:pPr marL="342900" lvl="0" indent="-342900" algn="l" rtl="0">
              <a:lnSpc>
                <a:spcPct val="107000"/>
              </a:lnSpc>
              <a:spcBef>
                <a:spcPts val="3150"/>
              </a:spcBef>
              <a:spcAft>
                <a:spcPts val="0"/>
              </a:spcAft>
              <a:buClr>
                <a:srgbClr val="010101"/>
              </a:buClr>
              <a:buSzPct val="100000"/>
              <a:buChar char="•"/>
            </a:pPr>
            <a:r>
              <a:rPr lang="en-GB">
                <a:solidFill>
                  <a:srgbClr val="010101"/>
                </a:solidFill>
                <a:latin typeface="Arial"/>
                <a:ea typeface="Arial"/>
                <a:cs typeface="Arial"/>
                <a:sym typeface="Arial"/>
              </a:rPr>
              <a:t>Fold the paper into a square and secure with tape.</a:t>
            </a:r>
            <a:endParaRPr>
              <a:latin typeface="Calibri"/>
              <a:ea typeface="Calibri"/>
              <a:cs typeface="Calibri"/>
              <a:sym typeface="Calibri"/>
            </a:endParaRPr>
          </a:p>
          <a:p>
            <a:pPr marL="342900" lvl="0" indent="-201930" algn="l" rtl="0">
              <a:spcBef>
                <a:spcPts val="3219"/>
              </a:spcBef>
              <a:spcAft>
                <a:spcPts val="0"/>
              </a:spcAft>
              <a:buClr>
                <a:schemeClr val="dk1"/>
              </a:buClr>
              <a:buSzPct val="100000"/>
              <a:buNone/>
            </a:pPr>
            <a:endParaRPr/>
          </a:p>
        </p:txBody>
      </p:sp>
      <p:sp>
        <p:nvSpPr>
          <p:cNvPr id="133" name="Google Shape;133;p11"/>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sz="2400">
                <a:latin typeface="Arial"/>
                <a:ea typeface="Arial"/>
                <a:cs typeface="Arial"/>
                <a:sym typeface="Arial"/>
              </a:rPr>
              <a:t>triangular column</a:t>
            </a:r>
            <a:endParaRPr sz="2400">
              <a:latin typeface="Calibri"/>
              <a:ea typeface="Calibri"/>
              <a:cs typeface="Calibri"/>
              <a:sym typeface="Calibri"/>
            </a:endParaRPr>
          </a:p>
          <a:p>
            <a:pPr marL="342900" lvl="0" indent="-342900" algn="l" rtl="0">
              <a:spcBef>
                <a:spcPts val="480"/>
              </a:spcBef>
              <a:spcAft>
                <a:spcPts val="0"/>
              </a:spcAft>
              <a:buClr>
                <a:schemeClr val="lt2"/>
              </a:buClr>
              <a:buSzPts val="2400"/>
              <a:buNone/>
            </a:pPr>
            <a:endParaRPr/>
          </a:p>
        </p:txBody>
      </p:sp>
      <p:sp>
        <p:nvSpPr>
          <p:cNvPr id="134" name="Google Shape;134;p11"/>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rgbClr val="010101"/>
              </a:buClr>
              <a:buSzPts val="1800"/>
              <a:buChar char="•"/>
            </a:pPr>
            <a:r>
              <a:rPr lang="en-GB" sz="1800">
                <a:solidFill>
                  <a:srgbClr val="010101"/>
                </a:solidFill>
                <a:latin typeface="Arial"/>
                <a:ea typeface="Arial"/>
                <a:cs typeface="Arial"/>
                <a:sym typeface="Arial"/>
              </a:rPr>
              <a:t>Fold the second piece of paper into thirds to create a triangular column</a:t>
            </a:r>
            <a:endParaRPr/>
          </a:p>
          <a:p>
            <a:pPr marL="342900" lvl="0" indent="-342900" algn="l" rtl="0">
              <a:lnSpc>
                <a:spcPct val="107000"/>
              </a:lnSpc>
              <a:spcBef>
                <a:spcPts val="3150"/>
              </a:spcBef>
              <a:spcAft>
                <a:spcPts val="0"/>
              </a:spcAft>
              <a:buClr>
                <a:srgbClr val="010101"/>
              </a:buClr>
              <a:buSzPts val="1800"/>
              <a:buChar char="•"/>
            </a:pPr>
            <a:r>
              <a:rPr lang="en-GB" sz="1800">
                <a:solidFill>
                  <a:srgbClr val="010101"/>
                </a:solidFill>
                <a:latin typeface="Arial"/>
                <a:ea typeface="Arial"/>
                <a:cs typeface="Arial"/>
                <a:sym typeface="Arial"/>
              </a:rPr>
              <a:t>Tape it together </a:t>
            </a:r>
            <a:endParaRPr sz="1800">
              <a:latin typeface="Calibri"/>
              <a:ea typeface="Calibri"/>
              <a:cs typeface="Calibri"/>
              <a:sym typeface="Calibri"/>
            </a:endParaRPr>
          </a:p>
          <a:p>
            <a:pPr marL="342900" lvl="0" indent="-190500" algn="l" rtl="0">
              <a:spcBef>
                <a:spcPts val="3255"/>
              </a:spcBef>
              <a:spcAft>
                <a:spcPts val="0"/>
              </a:spcAft>
              <a:buClr>
                <a:schemeClr val="dk1"/>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Secret strength continued </a:t>
            </a:r>
            <a:endParaRPr/>
          </a:p>
        </p:txBody>
      </p:sp>
      <p:sp>
        <p:nvSpPr>
          <p:cNvPr id="140" name="Google Shape;140;p12"/>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cap="none">
                <a:latin typeface="Arial"/>
                <a:ea typeface="Arial"/>
                <a:cs typeface="Arial"/>
                <a:sym typeface="Arial"/>
              </a:rPr>
              <a:t>CIRCULAR COLUMN</a:t>
            </a:r>
            <a:endParaRPr>
              <a:latin typeface="Calibri"/>
              <a:ea typeface="Calibri"/>
              <a:cs typeface="Calibri"/>
              <a:sym typeface="Calibri"/>
            </a:endParaRPr>
          </a:p>
          <a:p>
            <a:pPr marL="342900" lvl="0" indent="-342900" algn="l" rtl="0">
              <a:spcBef>
                <a:spcPts val="480"/>
              </a:spcBef>
              <a:spcAft>
                <a:spcPts val="0"/>
              </a:spcAft>
              <a:buClr>
                <a:schemeClr val="lt2"/>
              </a:buClr>
              <a:buSzPts val="2400"/>
              <a:buNone/>
            </a:pPr>
            <a:endParaRPr/>
          </a:p>
        </p:txBody>
      </p:sp>
      <p:sp>
        <p:nvSpPr>
          <p:cNvPr id="141" name="Google Shape;141;p12"/>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lnSpc>
                <a:spcPct val="107000"/>
              </a:lnSpc>
              <a:spcBef>
                <a:spcPts val="0"/>
              </a:spcBef>
              <a:spcAft>
                <a:spcPts val="0"/>
              </a:spcAft>
              <a:buClr>
                <a:srgbClr val="010101"/>
              </a:buClr>
              <a:buSzPts val="1800"/>
              <a:buChar char="•"/>
            </a:pPr>
            <a:r>
              <a:rPr lang="en-GB" sz="1800">
                <a:solidFill>
                  <a:srgbClr val="010101"/>
                </a:solidFill>
                <a:latin typeface="Arial"/>
                <a:ea typeface="Arial"/>
                <a:cs typeface="Arial"/>
                <a:sym typeface="Arial"/>
              </a:rPr>
              <a:t>Tape the edges together to form a circular column.</a:t>
            </a:r>
            <a:endParaRPr sz="1800">
              <a:latin typeface="Calibri"/>
              <a:ea typeface="Calibri"/>
              <a:cs typeface="Calibri"/>
              <a:sym typeface="Calibri"/>
            </a:endParaRPr>
          </a:p>
          <a:p>
            <a:pPr marL="342900" lvl="0" indent="-190500" algn="l" rtl="0">
              <a:spcBef>
                <a:spcPts val="3255"/>
              </a:spcBef>
              <a:spcAft>
                <a:spcPts val="0"/>
              </a:spcAft>
              <a:buClr>
                <a:schemeClr val="dk1"/>
              </a:buClr>
              <a:buSzPts val="2400"/>
              <a:buNone/>
            </a:pPr>
            <a:endParaRPr/>
          </a:p>
        </p:txBody>
      </p:sp>
      <p:sp>
        <p:nvSpPr>
          <p:cNvPr id="142" name="Google Shape;142;p12"/>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You should have 3 like this….</a:t>
            </a:r>
            <a:endParaRPr/>
          </a:p>
        </p:txBody>
      </p:sp>
      <p:pic>
        <p:nvPicPr>
          <p:cNvPr id="143" name="Google Shape;143;p12" descr="how strong is paper experiment - strong shapes"/>
          <p:cNvPicPr preferRelativeResize="0">
            <a:picLocks noGrp="1"/>
          </p:cNvPicPr>
          <p:nvPr>
            <p:ph type="body" idx="4"/>
          </p:nvPr>
        </p:nvPicPr>
        <p:blipFill rotWithShape="1">
          <a:blip r:embed="rId3">
            <a:alphaModFix/>
          </a:blip>
          <a:srcRect/>
          <a:stretch/>
        </p:blipFill>
        <p:spPr>
          <a:xfrm>
            <a:off x="6511235" y="2020242"/>
            <a:ext cx="4573651" cy="389067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3"/>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Secret strength continued….Which is strongest? </a:t>
            </a:r>
            <a:endParaRPr/>
          </a:p>
        </p:txBody>
      </p:sp>
      <p:sp>
        <p:nvSpPr>
          <p:cNvPr id="149" name="Google Shape;149;p13"/>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The task</a:t>
            </a:r>
            <a:endParaRPr/>
          </a:p>
        </p:txBody>
      </p:sp>
      <p:sp>
        <p:nvSpPr>
          <p:cNvPr id="150" name="Google Shape;150;p13"/>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07000"/>
              </a:lnSpc>
              <a:spcBef>
                <a:spcPts val="0"/>
              </a:spcBef>
              <a:spcAft>
                <a:spcPts val="0"/>
              </a:spcAft>
              <a:buClr>
                <a:srgbClr val="010101"/>
              </a:buClr>
              <a:buSzPts val="1800"/>
              <a:buChar char="•"/>
            </a:pPr>
            <a:r>
              <a:rPr lang="en-GB" sz="1800">
                <a:solidFill>
                  <a:srgbClr val="010101"/>
                </a:solidFill>
                <a:latin typeface="Arial"/>
                <a:ea typeface="Arial"/>
                <a:cs typeface="Arial"/>
                <a:sym typeface="Arial"/>
              </a:rPr>
              <a:t>Stand each column up and carefully place books on top of each one. </a:t>
            </a:r>
            <a:endParaRPr/>
          </a:p>
          <a:p>
            <a:pPr marL="342900" lvl="0" indent="-342900" algn="l" rtl="0">
              <a:lnSpc>
                <a:spcPct val="107000"/>
              </a:lnSpc>
              <a:spcBef>
                <a:spcPts val="3150"/>
              </a:spcBef>
              <a:spcAft>
                <a:spcPts val="0"/>
              </a:spcAft>
              <a:buClr>
                <a:srgbClr val="010101"/>
              </a:buClr>
              <a:buSzPts val="1800"/>
              <a:buChar char="•"/>
            </a:pPr>
            <a:r>
              <a:rPr lang="en-GB" sz="1800">
                <a:solidFill>
                  <a:srgbClr val="010101"/>
                </a:solidFill>
                <a:latin typeface="Arial"/>
                <a:ea typeface="Arial"/>
                <a:cs typeface="Arial"/>
                <a:sym typeface="Arial"/>
              </a:rPr>
              <a:t>Use the same books in the same order until the column collapses.</a:t>
            </a:r>
            <a:endParaRPr sz="1800">
              <a:latin typeface="Calibri"/>
              <a:ea typeface="Calibri"/>
              <a:cs typeface="Calibri"/>
              <a:sym typeface="Calibri"/>
            </a:endParaRPr>
          </a:p>
          <a:p>
            <a:pPr marL="342900" lvl="0" indent="-342900" algn="l" rtl="0">
              <a:lnSpc>
                <a:spcPct val="107000"/>
              </a:lnSpc>
              <a:spcBef>
                <a:spcPts val="3150"/>
              </a:spcBef>
              <a:spcAft>
                <a:spcPts val="0"/>
              </a:spcAft>
              <a:buClr>
                <a:srgbClr val="010101"/>
              </a:buClr>
              <a:buSzPts val="1800"/>
              <a:buChar char="•"/>
            </a:pPr>
            <a:r>
              <a:rPr lang="en-GB" sz="1800">
                <a:solidFill>
                  <a:srgbClr val="010101"/>
                </a:solidFill>
                <a:latin typeface="Arial"/>
                <a:ea typeface="Arial"/>
                <a:cs typeface="Arial"/>
                <a:sym typeface="Arial"/>
              </a:rPr>
              <a:t>Record how many books each column holds.</a:t>
            </a:r>
            <a:endParaRPr sz="1800">
              <a:latin typeface="Calibri"/>
              <a:ea typeface="Calibri"/>
              <a:cs typeface="Calibri"/>
              <a:sym typeface="Calibri"/>
            </a:endParaRPr>
          </a:p>
          <a:p>
            <a:pPr marL="342900" lvl="0" indent="-342900" algn="l" rtl="0">
              <a:lnSpc>
                <a:spcPct val="107000"/>
              </a:lnSpc>
              <a:spcBef>
                <a:spcPts val="3150"/>
              </a:spcBef>
              <a:spcAft>
                <a:spcPts val="0"/>
              </a:spcAft>
              <a:buClr>
                <a:srgbClr val="010101"/>
              </a:buClr>
              <a:buSzPts val="1800"/>
              <a:buChar char="•"/>
            </a:pPr>
            <a:r>
              <a:rPr lang="en-GB" sz="1800">
                <a:solidFill>
                  <a:srgbClr val="010101"/>
                </a:solidFill>
                <a:latin typeface="Arial"/>
                <a:ea typeface="Arial"/>
                <a:cs typeface="Arial"/>
                <a:sym typeface="Arial"/>
              </a:rPr>
              <a:t>Remember to use the same books in the same order and the same size paper for each column.</a:t>
            </a:r>
            <a:endParaRPr sz="1800">
              <a:latin typeface="Calibri"/>
              <a:ea typeface="Calibri"/>
              <a:cs typeface="Calibri"/>
              <a:sym typeface="Calibri"/>
            </a:endParaRPr>
          </a:p>
          <a:p>
            <a:pPr marL="342900" lvl="0" indent="-190500" algn="l" rtl="0">
              <a:spcBef>
                <a:spcPts val="3255"/>
              </a:spcBef>
              <a:spcAft>
                <a:spcPts val="0"/>
              </a:spcAft>
              <a:buClr>
                <a:schemeClr val="dk1"/>
              </a:buClr>
              <a:buSzPts val="2400"/>
              <a:buNone/>
            </a:pPr>
            <a:endParaRPr/>
          </a:p>
        </p:txBody>
      </p:sp>
      <p:sp>
        <p:nvSpPr>
          <p:cNvPr id="151" name="Google Shape;151;p13"/>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Did you have?</a:t>
            </a:r>
            <a:endParaRPr/>
          </a:p>
        </p:txBody>
      </p:sp>
      <p:pic>
        <p:nvPicPr>
          <p:cNvPr id="152" name="Google Shape;152;p13"/>
          <p:cNvPicPr preferRelativeResize="0">
            <a:picLocks noGrp="1"/>
          </p:cNvPicPr>
          <p:nvPr>
            <p:ph type="body" idx="4"/>
          </p:nvPr>
        </p:nvPicPr>
        <p:blipFill rotWithShape="1">
          <a:blip r:embed="rId3">
            <a:alphaModFix/>
          </a:blip>
          <a:srcRect/>
          <a:stretch/>
        </p:blipFill>
        <p:spPr>
          <a:xfrm>
            <a:off x="7708485" y="1744663"/>
            <a:ext cx="2597980" cy="3889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4"/>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en-GB"/>
              <a:t>Secret strength continued…. </a:t>
            </a:r>
            <a:r>
              <a:rPr lang="en-GB" cap="none">
                <a:solidFill>
                  <a:schemeClr val="dk2"/>
                </a:solidFill>
                <a:latin typeface="Rokkitt"/>
                <a:ea typeface="Rokkitt"/>
                <a:cs typeface="Rokkitt"/>
                <a:sym typeface="Rokkitt"/>
              </a:rPr>
              <a:t>RESULTS – STRONG SHAPES</a:t>
            </a:r>
            <a:br>
              <a:rPr lang="en-GB" cap="none">
                <a:solidFill>
                  <a:srgbClr val="010101"/>
                </a:solidFill>
                <a:latin typeface="Rokkitt"/>
                <a:ea typeface="Rokkitt"/>
                <a:cs typeface="Rokkitt"/>
                <a:sym typeface="Rokkitt"/>
              </a:rPr>
            </a:br>
            <a:endParaRPr/>
          </a:p>
        </p:txBody>
      </p:sp>
      <p:sp>
        <p:nvSpPr>
          <p:cNvPr id="158" name="Google Shape;158;p14"/>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Circular column</a:t>
            </a:r>
            <a:endParaRPr/>
          </a:p>
        </p:txBody>
      </p:sp>
      <p:sp>
        <p:nvSpPr>
          <p:cNvPr id="159" name="Google Shape;159;p14"/>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010101"/>
              </a:buClr>
              <a:buSzPts val="2400"/>
              <a:buChar char="•"/>
            </a:pPr>
            <a:r>
              <a:rPr lang="en-GB" b="0" i="0">
                <a:solidFill>
                  <a:srgbClr val="010101"/>
                </a:solidFill>
                <a:latin typeface="Lato"/>
                <a:ea typeface="Lato"/>
                <a:cs typeface="Lato"/>
                <a:sym typeface="Lato"/>
              </a:rPr>
              <a:t>the circular column is the strongest. </a:t>
            </a:r>
            <a:endParaRPr/>
          </a:p>
          <a:p>
            <a:pPr marL="342900" lvl="0" indent="-342900" algn="l" rtl="0">
              <a:spcBef>
                <a:spcPts val="480"/>
              </a:spcBef>
              <a:spcAft>
                <a:spcPts val="0"/>
              </a:spcAft>
              <a:buClr>
                <a:srgbClr val="010101"/>
              </a:buClr>
              <a:buSzPts val="2400"/>
              <a:buChar char="•"/>
            </a:pPr>
            <a:r>
              <a:rPr lang="en-GB" b="0" i="0">
                <a:solidFill>
                  <a:srgbClr val="010101"/>
                </a:solidFill>
                <a:latin typeface="Lato"/>
                <a:ea typeface="Lato"/>
                <a:cs typeface="Lato"/>
                <a:sym typeface="Lato"/>
              </a:rPr>
              <a:t>This is because it doesn’t have any edges so the weight of the books is shared evenly by the circle.</a:t>
            </a:r>
            <a:endParaRPr/>
          </a:p>
          <a:p>
            <a:pPr marL="342900" lvl="0" indent="-342900" algn="l" rtl="0">
              <a:spcBef>
                <a:spcPts val="480"/>
              </a:spcBef>
              <a:spcAft>
                <a:spcPts val="0"/>
              </a:spcAft>
              <a:buClr>
                <a:srgbClr val="010101"/>
              </a:buClr>
              <a:buSzPts val="2400"/>
              <a:buChar char="•"/>
            </a:pPr>
            <a:r>
              <a:rPr lang="en-GB" b="0" i="0">
                <a:solidFill>
                  <a:srgbClr val="010101"/>
                </a:solidFill>
                <a:latin typeface="Lato"/>
                <a:ea typeface="Lato"/>
                <a:cs typeface="Lato"/>
                <a:sym typeface="Lato"/>
              </a:rPr>
              <a:t>The square and triangle support the books on their edges and corners meaning they collapse.</a:t>
            </a:r>
            <a:endParaRPr/>
          </a:p>
          <a:p>
            <a:pPr marL="342900" lvl="0" indent="-190500" algn="l" rtl="0">
              <a:spcBef>
                <a:spcPts val="480"/>
              </a:spcBef>
              <a:spcAft>
                <a:spcPts val="0"/>
              </a:spcAft>
              <a:buClr>
                <a:schemeClr val="dk1"/>
              </a:buClr>
              <a:buSzPts val="2400"/>
              <a:buNone/>
            </a:pPr>
            <a:endParaRPr/>
          </a:p>
        </p:txBody>
      </p:sp>
      <p:sp>
        <p:nvSpPr>
          <p:cNvPr id="160" name="Google Shape;160;p14"/>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b="0" i="0">
                <a:latin typeface="Arvo"/>
                <a:ea typeface="Arvo"/>
                <a:cs typeface="Arvo"/>
                <a:sym typeface="Arvo"/>
              </a:rPr>
              <a:t>Where have you seen columns in real life?</a:t>
            </a:r>
            <a:endParaRPr/>
          </a:p>
        </p:txBody>
      </p:sp>
      <p:pic>
        <p:nvPicPr>
          <p:cNvPr id="161" name="Google Shape;161;p14" descr="The Roman Baths (KS2): Everything You Need To Know by Kidadl"/>
          <p:cNvPicPr preferRelativeResize="0"/>
          <p:nvPr/>
        </p:nvPicPr>
        <p:blipFill rotWithShape="1">
          <a:blip r:embed="rId3">
            <a:alphaModFix/>
          </a:blip>
          <a:srcRect/>
          <a:stretch/>
        </p:blipFill>
        <p:spPr>
          <a:xfrm>
            <a:off x="6197602" y="1894429"/>
            <a:ext cx="3228718" cy="2005841"/>
          </a:xfrm>
          <a:prstGeom prst="rect">
            <a:avLst/>
          </a:prstGeom>
          <a:noFill/>
          <a:ln>
            <a:noFill/>
          </a:ln>
        </p:spPr>
      </p:pic>
      <p:pic>
        <p:nvPicPr>
          <p:cNvPr id="162" name="Google Shape;162;p14" descr="Tower of Pisa"/>
          <p:cNvPicPr preferRelativeResize="0"/>
          <p:nvPr/>
        </p:nvPicPr>
        <p:blipFill rotWithShape="1">
          <a:blip r:embed="rId4">
            <a:alphaModFix/>
          </a:blip>
          <a:srcRect/>
          <a:stretch/>
        </p:blipFill>
        <p:spPr>
          <a:xfrm>
            <a:off x="9629522" y="2466295"/>
            <a:ext cx="2077141" cy="3168520"/>
          </a:xfrm>
          <a:prstGeom prst="rect">
            <a:avLst/>
          </a:prstGeom>
          <a:noFill/>
          <a:ln>
            <a:noFill/>
          </a:ln>
        </p:spPr>
      </p:pic>
      <p:pic>
        <p:nvPicPr>
          <p:cNvPr id="163" name="Google Shape;163;p14" descr="The British Museum"/>
          <p:cNvPicPr preferRelativeResize="0"/>
          <p:nvPr/>
        </p:nvPicPr>
        <p:blipFill rotWithShape="1">
          <a:blip r:embed="rId5">
            <a:alphaModFix/>
          </a:blip>
          <a:srcRect/>
          <a:stretch/>
        </p:blipFill>
        <p:spPr>
          <a:xfrm>
            <a:off x="5795816" y="4050555"/>
            <a:ext cx="3339902" cy="23971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5"/>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Pedal power – Be well 30 mins</a:t>
            </a:r>
            <a:endParaRPr/>
          </a:p>
        </p:txBody>
      </p:sp>
      <p:sp>
        <p:nvSpPr>
          <p:cNvPr id="170" name="Google Shape;170;p15"/>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a:t>Giraffe – stand on your tippy toe</a:t>
            </a:r>
            <a:endParaRPr/>
          </a:p>
          <a:p>
            <a:pPr marL="342900" lvl="0" indent="-342900" algn="l" rtl="0">
              <a:spcBef>
                <a:spcPts val="640"/>
              </a:spcBef>
              <a:spcAft>
                <a:spcPts val="0"/>
              </a:spcAft>
              <a:buClr>
                <a:schemeClr val="dk1"/>
              </a:buClr>
              <a:buSzPts val="3200"/>
              <a:buChar char="•"/>
            </a:pPr>
            <a:r>
              <a:rPr lang="en-GB"/>
              <a:t>Flamingo – stand on one leg</a:t>
            </a:r>
            <a:endParaRPr/>
          </a:p>
          <a:p>
            <a:pPr marL="342900" lvl="0" indent="-342900" algn="l" rtl="0">
              <a:spcBef>
                <a:spcPts val="640"/>
              </a:spcBef>
              <a:spcAft>
                <a:spcPts val="0"/>
              </a:spcAft>
              <a:buClr>
                <a:schemeClr val="dk1"/>
              </a:buClr>
              <a:buSzPts val="3200"/>
              <a:buChar char="•"/>
            </a:pPr>
            <a:r>
              <a:rPr lang="en-GB"/>
              <a:t>Monkey – sit with only your bottom touching the floor</a:t>
            </a:r>
            <a:endParaRPr/>
          </a:p>
        </p:txBody>
      </p:sp>
      <p:pic>
        <p:nvPicPr>
          <p:cNvPr id="171" name="Google Shape;171;p15" descr="Giraffe Facts &amp; Photos | Live Science"/>
          <p:cNvPicPr preferRelativeResize="0"/>
          <p:nvPr/>
        </p:nvPicPr>
        <p:blipFill rotWithShape="1">
          <a:blip r:embed="rId3">
            <a:alphaModFix/>
          </a:blip>
          <a:srcRect l="47466"/>
          <a:stretch/>
        </p:blipFill>
        <p:spPr>
          <a:xfrm>
            <a:off x="1058508" y="3230880"/>
            <a:ext cx="1357031" cy="1722120"/>
          </a:xfrm>
          <a:prstGeom prst="rect">
            <a:avLst/>
          </a:prstGeom>
          <a:noFill/>
          <a:ln>
            <a:noFill/>
          </a:ln>
        </p:spPr>
      </p:pic>
      <p:pic>
        <p:nvPicPr>
          <p:cNvPr id="172" name="Google Shape;172;p15" descr="Flamingo Print Wall Art from my original oil painting, A2 size (584 x  841mm) | eBay | Flamingo art print, Flamingo art, Flamingo pictures"/>
          <p:cNvPicPr preferRelativeResize="0"/>
          <p:nvPr/>
        </p:nvPicPr>
        <p:blipFill rotWithShape="1">
          <a:blip r:embed="rId4">
            <a:alphaModFix/>
          </a:blip>
          <a:srcRect/>
          <a:stretch/>
        </p:blipFill>
        <p:spPr>
          <a:xfrm>
            <a:off x="2685315" y="3230880"/>
            <a:ext cx="1041111" cy="1687655"/>
          </a:xfrm>
          <a:prstGeom prst="rect">
            <a:avLst/>
          </a:prstGeom>
          <a:noFill/>
          <a:ln>
            <a:noFill/>
          </a:ln>
        </p:spPr>
      </p:pic>
      <p:pic>
        <p:nvPicPr>
          <p:cNvPr id="173" name="Google Shape;173;p15" descr="Monkey experiments offer clues on origin of language"/>
          <p:cNvPicPr preferRelativeResize="0"/>
          <p:nvPr/>
        </p:nvPicPr>
        <p:blipFill rotWithShape="1">
          <a:blip r:embed="rId5">
            <a:alphaModFix/>
          </a:blip>
          <a:srcRect l="6651" r="52314"/>
          <a:stretch/>
        </p:blipFill>
        <p:spPr>
          <a:xfrm>
            <a:off x="4064289" y="3230087"/>
            <a:ext cx="1041111" cy="1688448"/>
          </a:xfrm>
          <a:prstGeom prst="rect">
            <a:avLst/>
          </a:prstGeom>
          <a:noFill/>
          <a:ln>
            <a:noFill/>
          </a:ln>
        </p:spPr>
      </p:pic>
      <p:sp>
        <p:nvSpPr>
          <p:cNvPr id="174" name="Google Shape;174;p15"/>
          <p:cNvSpPr txBox="1"/>
          <p:nvPr/>
        </p:nvSpPr>
        <p:spPr>
          <a:xfrm>
            <a:off x="6382512" y="3429000"/>
            <a:ext cx="506577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0" i="0" u="none" strike="noStrike" cap="none">
                <a:solidFill>
                  <a:schemeClr val="lt2"/>
                </a:solidFill>
                <a:latin typeface="Arial"/>
                <a:ea typeface="Arial"/>
                <a:cs typeface="Arial"/>
                <a:sym typeface="Arial"/>
              </a:rPr>
              <a:t>Listen to the story read by your leader and do the correct action when the animal is said.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Safety comes first Skills for my future 15 mins </a:t>
            </a:r>
            <a:endParaRPr/>
          </a:p>
        </p:txBody>
      </p:sp>
      <p:pic>
        <p:nvPicPr>
          <p:cNvPr id="181" name="Google Shape;181;p16" descr="Calendar&#10;&#10;Description automatically generated with medium confidence"/>
          <p:cNvPicPr preferRelativeResize="0"/>
          <p:nvPr/>
        </p:nvPicPr>
        <p:blipFill rotWithShape="1">
          <a:blip r:embed="rId3">
            <a:alphaModFix/>
          </a:blip>
          <a:srcRect l="10344" t="52963" r="44827" b="4431"/>
          <a:stretch/>
        </p:blipFill>
        <p:spPr>
          <a:xfrm rot="5400000">
            <a:off x="-151988" y="1615965"/>
            <a:ext cx="5086931" cy="3626069"/>
          </a:xfrm>
          <a:prstGeom prst="rect">
            <a:avLst/>
          </a:prstGeom>
          <a:noFill/>
          <a:ln>
            <a:noFill/>
          </a:ln>
        </p:spPr>
      </p:pic>
      <p:sp>
        <p:nvSpPr>
          <p:cNvPr id="182" name="Google Shape;182;p16"/>
          <p:cNvSpPr txBox="1"/>
          <p:nvPr/>
        </p:nvSpPr>
        <p:spPr>
          <a:xfrm>
            <a:off x="5895833" y="1050878"/>
            <a:ext cx="4845000"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a:pPr>
            <a:r>
              <a:rPr lang="en-GB" sz="2400" dirty="0">
                <a:solidFill>
                  <a:schemeClr val="dk1"/>
                </a:solidFill>
                <a:latin typeface="Arial"/>
                <a:ea typeface="Arial"/>
                <a:cs typeface="Arial"/>
                <a:sym typeface="Arial"/>
              </a:rPr>
              <a:t>Let</a:t>
            </a:r>
            <a:r>
              <a:rPr lang="en-GB" sz="2400" dirty="0">
                <a:solidFill>
                  <a:schemeClr val="dk1"/>
                </a:solidFill>
              </a:rPr>
              <a:t>’</a:t>
            </a:r>
            <a:r>
              <a:rPr lang="en-GB" sz="2400" dirty="0">
                <a:solidFill>
                  <a:schemeClr val="dk1"/>
                </a:solidFill>
                <a:latin typeface="Arial"/>
                <a:ea typeface="Arial"/>
                <a:cs typeface="Arial"/>
                <a:sym typeface="Arial"/>
              </a:rPr>
              <a:t>s practice the actions</a:t>
            </a:r>
            <a:endParaRPr sz="2400" dirty="0"/>
          </a:p>
          <a:p>
            <a:pPr marL="342900" marR="0" lvl="0" indent="-342900" algn="l" rtl="0">
              <a:spcBef>
                <a:spcPts val="0"/>
              </a:spcBef>
              <a:spcAft>
                <a:spcPts val="0"/>
              </a:spcAft>
              <a:buClr>
                <a:schemeClr val="dk1"/>
              </a:buClr>
              <a:buSzPts val="1800"/>
              <a:buFont typeface="Arial"/>
              <a:buAutoNum type="arabicPeriod"/>
            </a:pPr>
            <a:r>
              <a:rPr lang="en-GB" sz="2400" dirty="0">
                <a:solidFill>
                  <a:schemeClr val="dk1"/>
                </a:solidFill>
                <a:latin typeface="Arial"/>
                <a:ea typeface="Arial"/>
                <a:cs typeface="Arial"/>
                <a:sym typeface="Arial"/>
              </a:rPr>
              <a:t>Let</a:t>
            </a:r>
            <a:r>
              <a:rPr lang="en-GB" sz="2400" dirty="0">
                <a:solidFill>
                  <a:schemeClr val="dk1"/>
                </a:solidFill>
              </a:rPr>
              <a:t>’</a:t>
            </a:r>
            <a:r>
              <a:rPr lang="en-GB" sz="2400" dirty="0">
                <a:solidFill>
                  <a:schemeClr val="dk1"/>
                </a:solidFill>
                <a:latin typeface="Arial"/>
                <a:ea typeface="Arial"/>
                <a:cs typeface="Arial"/>
                <a:sym typeface="Arial"/>
              </a:rPr>
              <a:t>s listen to the story and do the actions in the right places</a:t>
            </a:r>
            <a:endParaRPr sz="2400" dirty="0"/>
          </a:p>
          <a:p>
            <a:pPr marL="342900" marR="0" lvl="0" indent="-342900" algn="l" rtl="0">
              <a:spcBef>
                <a:spcPts val="0"/>
              </a:spcBef>
              <a:spcAft>
                <a:spcPts val="0"/>
              </a:spcAft>
              <a:buClr>
                <a:schemeClr val="dk1"/>
              </a:buClr>
              <a:buSzPts val="1800"/>
              <a:buFont typeface="Arial"/>
              <a:buAutoNum type="arabicPeriod"/>
            </a:pPr>
            <a:r>
              <a:rPr lang="en-GB" sz="2400" dirty="0">
                <a:solidFill>
                  <a:schemeClr val="dk1"/>
                </a:solidFill>
                <a:latin typeface="Arial"/>
                <a:ea typeface="Arial"/>
                <a:cs typeface="Arial"/>
                <a:sym typeface="Arial"/>
              </a:rPr>
              <a:t>How do you think Rosie felt when she lost all her money?</a:t>
            </a:r>
            <a:endParaRPr sz="2400" dirty="0"/>
          </a:p>
          <a:p>
            <a:pPr marL="342900" marR="0" lvl="0" indent="-342900" algn="l" rtl="0">
              <a:spcBef>
                <a:spcPts val="0"/>
              </a:spcBef>
              <a:spcAft>
                <a:spcPts val="0"/>
              </a:spcAft>
              <a:buClr>
                <a:schemeClr val="dk1"/>
              </a:buClr>
              <a:buSzPts val="1800"/>
              <a:buFont typeface="Arial"/>
              <a:buAutoNum type="arabicPeriod"/>
            </a:pPr>
            <a:r>
              <a:rPr lang="en-GB" sz="2400" dirty="0">
                <a:solidFill>
                  <a:schemeClr val="dk1"/>
                </a:solidFill>
                <a:latin typeface="Arial"/>
                <a:ea typeface="Arial"/>
                <a:cs typeface="Arial"/>
                <a:sym typeface="Arial"/>
              </a:rPr>
              <a:t>Where could Rosie have kept her money safe? </a:t>
            </a:r>
            <a:endParaRP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7"/>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Higher or lower – Skills for my future 10 mins </a:t>
            </a:r>
            <a:endParaRPr/>
          </a:p>
        </p:txBody>
      </p:sp>
      <p:sp>
        <p:nvSpPr>
          <p:cNvPr id="189" name="Google Shape;189;p17"/>
          <p:cNvSpPr txBox="1">
            <a:spLocks noGrp="1"/>
          </p:cNvSpPr>
          <p:nvPr>
            <p:ph type="body" idx="1"/>
          </p:nvPr>
        </p:nvSpPr>
        <p:spPr>
          <a:xfrm>
            <a:off x="578443" y="1084662"/>
            <a:ext cx="11182552" cy="455015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dirty="0">
                <a:solidFill>
                  <a:schemeClr val="tx2"/>
                </a:solidFill>
              </a:rPr>
              <a:t>Stretch as high as you can if you think it costs more than the item before it</a:t>
            </a:r>
            <a:endParaRPr dirty="0">
              <a:solidFill>
                <a:schemeClr val="tx2"/>
              </a:solidFill>
            </a:endParaRPr>
          </a:p>
          <a:p>
            <a:pPr marL="342900" lvl="0" indent="-342900" algn="l" rtl="0">
              <a:spcBef>
                <a:spcPts val="640"/>
              </a:spcBef>
              <a:spcAft>
                <a:spcPts val="0"/>
              </a:spcAft>
              <a:buClr>
                <a:schemeClr val="dk1"/>
              </a:buClr>
              <a:buSzPts val="3200"/>
              <a:buChar char="•"/>
            </a:pPr>
            <a:r>
              <a:rPr lang="en-GB" dirty="0">
                <a:solidFill>
                  <a:schemeClr val="tx2"/>
                </a:solidFill>
              </a:rPr>
              <a:t>If it’s less get as close to the floor as you can</a:t>
            </a:r>
            <a:endParaRPr dirty="0">
              <a:solidFill>
                <a:schemeClr val="tx2"/>
              </a:solidFill>
            </a:endParaRPr>
          </a:p>
          <a:p>
            <a:pPr marL="342900" lvl="0" indent="-342900" algn="l" rtl="0">
              <a:spcBef>
                <a:spcPts val="480"/>
              </a:spcBef>
              <a:spcAft>
                <a:spcPts val="0"/>
              </a:spcAft>
              <a:buClr>
                <a:schemeClr val="dk1"/>
              </a:buClr>
              <a:buSzPts val="2400"/>
              <a:buChar char="•"/>
            </a:pPr>
            <a:r>
              <a:rPr lang="en-GB" sz="2400" dirty="0"/>
              <a:t>Is a house more or less than a loaf of bread?</a:t>
            </a:r>
            <a:endParaRPr dirty="0"/>
          </a:p>
          <a:p>
            <a:pPr marL="342900" lvl="0" indent="-342900" algn="l" rtl="0">
              <a:spcBef>
                <a:spcPts val="480"/>
              </a:spcBef>
              <a:spcAft>
                <a:spcPts val="0"/>
              </a:spcAft>
              <a:buClr>
                <a:schemeClr val="dk1"/>
              </a:buClr>
              <a:buSzPts val="2400"/>
              <a:buChar char="•"/>
            </a:pPr>
            <a:r>
              <a:rPr lang="en-GB" sz="2400" dirty="0"/>
              <a:t>Bar of chocolate more or less than a house?</a:t>
            </a:r>
            <a:endParaRPr dirty="0"/>
          </a:p>
          <a:p>
            <a:pPr marL="342900" lvl="0" indent="-342900" algn="l" rtl="0">
              <a:spcBef>
                <a:spcPts val="480"/>
              </a:spcBef>
              <a:spcAft>
                <a:spcPts val="0"/>
              </a:spcAft>
              <a:buClr>
                <a:schemeClr val="dk1"/>
              </a:buClr>
              <a:buSzPts val="2400"/>
              <a:buChar char="•"/>
            </a:pPr>
            <a:r>
              <a:rPr lang="en-GB" sz="2400" dirty="0"/>
              <a:t>A car more or less than a chocolate bar?</a:t>
            </a:r>
            <a:endParaRPr dirty="0"/>
          </a:p>
          <a:p>
            <a:pPr marL="342900" lvl="0" indent="-342900" algn="l" rtl="0">
              <a:spcBef>
                <a:spcPts val="480"/>
              </a:spcBef>
              <a:spcAft>
                <a:spcPts val="0"/>
              </a:spcAft>
              <a:buClr>
                <a:schemeClr val="dk1"/>
              </a:buClr>
              <a:buSzPts val="2400"/>
              <a:buChar char="•"/>
            </a:pPr>
            <a:r>
              <a:rPr lang="en-GB" sz="2400" dirty="0"/>
              <a:t>A pint of milk more or less than a chocolate bar?</a:t>
            </a:r>
            <a:endParaRPr dirty="0"/>
          </a:p>
          <a:p>
            <a:pPr marL="342900" lvl="0" indent="-342900" algn="l" rtl="0">
              <a:spcBef>
                <a:spcPts val="480"/>
              </a:spcBef>
              <a:spcAft>
                <a:spcPts val="0"/>
              </a:spcAft>
              <a:buClr>
                <a:schemeClr val="dk1"/>
              </a:buClr>
              <a:buSzPts val="2400"/>
              <a:buChar char="•"/>
            </a:pPr>
            <a:r>
              <a:rPr lang="en-GB" sz="2400" dirty="0"/>
              <a:t>A holiday more or less than a pint of milk?</a:t>
            </a:r>
            <a:endParaRPr dirty="0"/>
          </a:p>
          <a:p>
            <a:pPr marL="342900" lvl="0" indent="-342900" algn="l" rtl="0">
              <a:spcBef>
                <a:spcPts val="480"/>
              </a:spcBef>
              <a:spcAft>
                <a:spcPts val="0"/>
              </a:spcAft>
              <a:buClr>
                <a:schemeClr val="dk1"/>
              </a:buClr>
              <a:buSzPts val="2400"/>
              <a:buChar char="•"/>
            </a:pPr>
            <a:r>
              <a:rPr lang="en-GB" sz="2400" dirty="0"/>
              <a:t>A bunch of bananas more or less than a holiday?</a:t>
            </a:r>
            <a:endParaRPr dirty="0"/>
          </a:p>
          <a:p>
            <a:pPr marL="342900" lvl="0" indent="-342900" algn="l" rtl="0">
              <a:spcBef>
                <a:spcPts val="480"/>
              </a:spcBef>
              <a:spcAft>
                <a:spcPts val="0"/>
              </a:spcAft>
              <a:buClr>
                <a:schemeClr val="dk1"/>
              </a:buClr>
              <a:buSzPts val="2400"/>
              <a:buChar char="•"/>
            </a:pPr>
            <a:r>
              <a:rPr lang="en-GB" sz="2400" dirty="0"/>
              <a:t>New shoes more or less than bananas?</a:t>
            </a:r>
            <a:endParaRPr dirty="0"/>
          </a:p>
          <a:p>
            <a:pPr marL="342900" lvl="0" indent="-190500" algn="l" rtl="0">
              <a:spcBef>
                <a:spcPts val="480"/>
              </a:spcBef>
              <a:spcAft>
                <a:spcPts val="0"/>
              </a:spcAft>
              <a:buClr>
                <a:schemeClr val="dk1"/>
              </a:buClr>
              <a:buSzPts val="2400"/>
              <a:buNone/>
            </a:pPr>
            <a:endParaRPr sz="2400"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8"/>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087C7"/>
              </a:buClr>
              <a:buSzPts val="1400"/>
              <a:buFont typeface="Arial"/>
              <a:buNone/>
            </a:pPr>
            <a:r>
              <a:rPr lang="en-GB"/>
              <a:t>Lovely losers – Be well 30 mins </a:t>
            </a:r>
            <a:endParaRPr/>
          </a:p>
        </p:txBody>
      </p:sp>
      <p:sp>
        <p:nvSpPr>
          <p:cNvPr id="196" name="Google Shape;196;p18"/>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Rock paper scissors </a:t>
            </a:r>
            <a:endParaRPr/>
          </a:p>
        </p:txBody>
      </p:sp>
      <p:sp>
        <p:nvSpPr>
          <p:cNvPr id="197" name="Google Shape;197;p18"/>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endParaRPr/>
          </a:p>
        </p:txBody>
      </p:sp>
      <p:sp>
        <p:nvSpPr>
          <p:cNvPr id="198" name="Google Shape;198;p18"/>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If you are the same as the leader calling you win!</a:t>
            </a: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a:t>Who can get to 5 wins first? </a:t>
            </a:r>
            <a:endParaRPr/>
          </a:p>
          <a:p>
            <a:pPr marL="342900" lvl="0" indent="-1905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pic>
        <p:nvPicPr>
          <p:cNvPr id="199" name="Google Shape;199;p18" descr="Playworks Rock, Paper, Scissors Tournament - Colorado"/>
          <p:cNvPicPr preferRelativeResize="0">
            <a:picLocks noGrp="1"/>
          </p:cNvPicPr>
          <p:nvPr>
            <p:ph type="body" idx="2"/>
          </p:nvPr>
        </p:nvPicPr>
        <p:blipFill rotWithShape="1">
          <a:blip r:embed="rId3">
            <a:alphaModFix/>
          </a:blip>
          <a:srcRect/>
          <a:stretch/>
        </p:blipFill>
        <p:spPr>
          <a:xfrm>
            <a:off x="577850" y="2164592"/>
            <a:ext cx="5416550" cy="30495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9"/>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a:t>Splat bang zoom –  Express myself 20 mins time</a:t>
            </a:r>
            <a:endParaRPr dirty="0"/>
          </a:p>
        </p:txBody>
      </p:sp>
      <p:sp>
        <p:nvSpPr>
          <p:cNvPr id="206" name="Google Shape;206;p19"/>
          <p:cNvSpPr txBox="1">
            <a:spLocks noGrp="1"/>
          </p:cNvSpPr>
          <p:nvPr>
            <p:ph type="body" idx="1"/>
          </p:nvPr>
        </p:nvSpPr>
        <p:spPr>
          <a:xfrm>
            <a:off x="578443" y="1436354"/>
            <a:ext cx="11182552" cy="455015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200"/>
              <a:buNone/>
            </a:pPr>
            <a:r>
              <a:rPr lang="en-GB" dirty="0">
                <a:solidFill>
                  <a:schemeClr val="tx2"/>
                </a:solidFill>
              </a:rPr>
              <a:t>What does onomatopoeia mean?</a:t>
            </a:r>
          </a:p>
          <a:p>
            <a:pPr marL="342900" lvl="0" indent="-342900" algn="l" rtl="0">
              <a:spcBef>
                <a:spcPts val="0"/>
              </a:spcBef>
              <a:spcAft>
                <a:spcPts val="0"/>
              </a:spcAft>
              <a:buClr>
                <a:schemeClr val="dk1"/>
              </a:buClr>
              <a:buSzPts val="3200"/>
              <a:buChar char="•"/>
            </a:pPr>
            <a:r>
              <a:rPr lang="en-GB" dirty="0"/>
              <a:t>Squelch – you’re in the mud</a:t>
            </a:r>
            <a:endParaRPr dirty="0"/>
          </a:p>
          <a:p>
            <a:pPr marL="342900" lvl="0" indent="-342900" algn="l" rtl="0">
              <a:spcBef>
                <a:spcPts val="640"/>
              </a:spcBef>
              <a:spcAft>
                <a:spcPts val="0"/>
              </a:spcAft>
              <a:buClr>
                <a:schemeClr val="dk1"/>
              </a:buClr>
              <a:buSzPts val="3200"/>
              <a:buChar char="•"/>
            </a:pPr>
            <a:r>
              <a:rPr lang="en-GB" dirty="0"/>
              <a:t>Bubble – lets float softly</a:t>
            </a:r>
            <a:endParaRPr dirty="0"/>
          </a:p>
          <a:p>
            <a:pPr marL="342900" lvl="0" indent="-342900" algn="l" rtl="0">
              <a:spcBef>
                <a:spcPts val="640"/>
              </a:spcBef>
              <a:spcAft>
                <a:spcPts val="0"/>
              </a:spcAft>
              <a:buClr>
                <a:schemeClr val="dk1"/>
              </a:buClr>
              <a:buSzPts val="3200"/>
              <a:buChar char="•"/>
            </a:pPr>
            <a:r>
              <a:rPr lang="en-GB" dirty="0"/>
              <a:t>Hiss – slither like a snake</a:t>
            </a:r>
            <a:endParaRPr dirty="0"/>
          </a:p>
          <a:p>
            <a:pPr marL="342900" lvl="0" indent="-342900" algn="l" rtl="0">
              <a:spcBef>
                <a:spcPts val="640"/>
              </a:spcBef>
              <a:spcAft>
                <a:spcPts val="0"/>
              </a:spcAft>
              <a:buClr>
                <a:schemeClr val="dk1"/>
              </a:buClr>
              <a:buSzPts val="3200"/>
              <a:buChar char="•"/>
            </a:pPr>
            <a:r>
              <a:rPr lang="en-GB" dirty="0"/>
              <a:t>Bang – jump up</a:t>
            </a:r>
            <a:endParaRPr dirty="0"/>
          </a:p>
          <a:p>
            <a:pPr marL="342900" lvl="0" indent="-342900" algn="l" rtl="0">
              <a:spcBef>
                <a:spcPts val="640"/>
              </a:spcBef>
              <a:spcAft>
                <a:spcPts val="0"/>
              </a:spcAft>
              <a:buClr>
                <a:schemeClr val="dk1"/>
              </a:buClr>
              <a:buSzPts val="3200"/>
              <a:buChar char="•"/>
            </a:pPr>
            <a:r>
              <a:rPr lang="en-GB" dirty="0"/>
              <a:t>Boing – jump up and down</a:t>
            </a:r>
            <a:endParaRPr dirty="0"/>
          </a:p>
          <a:p>
            <a:pPr marL="342900" lvl="0" indent="-139700" algn="l" rtl="0">
              <a:spcBef>
                <a:spcPts val="640"/>
              </a:spcBef>
              <a:spcAft>
                <a:spcPts val="0"/>
              </a:spcAft>
              <a:buClr>
                <a:schemeClr val="dk1"/>
              </a:buClr>
              <a:buSzPts val="3200"/>
              <a:buNone/>
            </a:pPr>
            <a:endParaRPr dirty="0"/>
          </a:p>
          <a:p>
            <a:pPr marL="0" lvl="0" indent="0" algn="l" rtl="0">
              <a:spcBef>
                <a:spcPts val="640"/>
              </a:spcBef>
              <a:spcAft>
                <a:spcPts val="0"/>
              </a:spcAft>
              <a:buClr>
                <a:schemeClr val="dk1"/>
              </a:buClr>
              <a:buSzPts val="3200"/>
              <a:buNone/>
            </a:pPr>
            <a:r>
              <a:rPr lang="en-GB" dirty="0">
                <a:solidFill>
                  <a:schemeClr val="tx2"/>
                </a:solidFill>
              </a:rPr>
              <a:t>What other words could we add with a movement? </a:t>
            </a:r>
            <a:endParaRPr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0"/>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dirty="0"/>
              <a:t>Splat bang zoom  continued</a:t>
            </a:r>
            <a:endParaRPr dirty="0"/>
          </a:p>
        </p:txBody>
      </p:sp>
      <p:sp>
        <p:nvSpPr>
          <p:cNvPr id="213" name="Google Shape;213;p20"/>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The fire </a:t>
            </a:r>
            <a:endParaRPr/>
          </a:p>
        </p:txBody>
      </p:sp>
      <p:sp>
        <p:nvSpPr>
          <p:cNvPr id="214" name="Google Shape;214;p20"/>
          <p:cNvSpPr txBox="1">
            <a:spLocks noGrp="1"/>
          </p:cNvSpPr>
          <p:nvPr>
            <p:ph type="body" idx="2"/>
          </p:nvPr>
        </p:nvSpPr>
        <p:spPr>
          <a:xfrm>
            <a:off x="578442" y="1862947"/>
            <a:ext cx="5415957" cy="3890670"/>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Clr>
                <a:schemeClr val="dk1"/>
              </a:buClr>
              <a:buSzPts val="2400"/>
              <a:buAutoNum type="arabicPeriod"/>
            </a:pPr>
            <a:r>
              <a:rPr lang="en-GB"/>
              <a:t>was hot </a:t>
            </a:r>
            <a:endParaRPr/>
          </a:p>
          <a:p>
            <a:pPr marL="457200" lvl="0" indent="-457200" algn="l" rtl="0">
              <a:spcBef>
                <a:spcPts val="480"/>
              </a:spcBef>
              <a:spcAft>
                <a:spcPts val="0"/>
              </a:spcAft>
              <a:buClr>
                <a:schemeClr val="dk1"/>
              </a:buClr>
              <a:buSzPts val="2400"/>
              <a:buAutoNum type="arabicPeriod"/>
            </a:pPr>
            <a:r>
              <a:rPr lang="en-GB"/>
              <a:t>Crackled</a:t>
            </a:r>
            <a:endParaRPr/>
          </a:p>
          <a:p>
            <a:pPr marL="457200" lvl="0" indent="-457200" algn="l" rtl="0">
              <a:spcBef>
                <a:spcPts val="480"/>
              </a:spcBef>
              <a:spcAft>
                <a:spcPts val="0"/>
              </a:spcAft>
              <a:buClr>
                <a:schemeClr val="dk1"/>
              </a:buClr>
              <a:buSzPts val="2400"/>
              <a:buAutoNum type="arabicPeriod"/>
            </a:pPr>
            <a:r>
              <a:rPr lang="en-GB"/>
              <a:t>Was red</a:t>
            </a:r>
            <a:endParaRPr/>
          </a:p>
          <a:p>
            <a:pPr marL="457200" lvl="0" indent="-304800" algn="l" rtl="0">
              <a:spcBef>
                <a:spcPts val="480"/>
              </a:spcBef>
              <a:spcAft>
                <a:spcPts val="0"/>
              </a:spcAft>
              <a:buClr>
                <a:schemeClr val="dk1"/>
              </a:buClr>
              <a:buSzPts val="2400"/>
              <a:buNone/>
            </a:pPr>
            <a:endParaRPr/>
          </a:p>
          <a:p>
            <a:pPr marL="342900" lvl="0" indent="-190500" algn="l" rtl="0">
              <a:spcBef>
                <a:spcPts val="480"/>
              </a:spcBef>
              <a:spcAft>
                <a:spcPts val="0"/>
              </a:spcAft>
              <a:buClr>
                <a:schemeClr val="dk1"/>
              </a:buClr>
              <a:buSzPts val="2400"/>
              <a:buNone/>
            </a:pPr>
            <a:endParaRPr/>
          </a:p>
        </p:txBody>
      </p:sp>
      <p:sp>
        <p:nvSpPr>
          <p:cNvPr id="215" name="Google Shape;215;p20"/>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When Carly Eats Spaghetti </a:t>
            </a:r>
            <a:endParaRPr/>
          </a:p>
        </p:txBody>
      </p:sp>
      <p:sp>
        <p:nvSpPr>
          <p:cNvPr id="216" name="Google Shape;216;p20"/>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ct val="100000"/>
              <a:buChar char="•"/>
            </a:pPr>
            <a:r>
              <a:rPr lang="en-GB"/>
              <a:t>When Carly eats spaghetti, </a:t>
            </a:r>
            <a:endParaRPr/>
          </a:p>
          <a:p>
            <a:pPr marL="342900" lvl="0" indent="-342900" algn="l" rtl="0">
              <a:spcBef>
                <a:spcPts val="444"/>
              </a:spcBef>
              <a:spcAft>
                <a:spcPts val="0"/>
              </a:spcAft>
              <a:buClr>
                <a:schemeClr val="dk1"/>
              </a:buClr>
              <a:buSzPct val="100000"/>
              <a:buChar char="•"/>
            </a:pPr>
            <a:r>
              <a:rPr lang="en-GB"/>
              <a:t>She chomps and gobbles and slurps, </a:t>
            </a:r>
            <a:endParaRPr/>
          </a:p>
          <a:p>
            <a:pPr marL="342900" lvl="0" indent="-342900" algn="l" rtl="0">
              <a:spcBef>
                <a:spcPts val="444"/>
              </a:spcBef>
              <a:spcAft>
                <a:spcPts val="0"/>
              </a:spcAft>
              <a:buClr>
                <a:schemeClr val="dk1"/>
              </a:buClr>
              <a:buSzPct val="100000"/>
              <a:buChar char="•"/>
            </a:pPr>
            <a:r>
              <a:rPr lang="en-GB"/>
              <a:t>The spaghetti disappears with a whoosh </a:t>
            </a:r>
            <a:endParaRPr/>
          </a:p>
          <a:p>
            <a:pPr marL="342900" lvl="0" indent="-342900" algn="l" rtl="0">
              <a:spcBef>
                <a:spcPts val="444"/>
              </a:spcBef>
              <a:spcAft>
                <a:spcPts val="0"/>
              </a:spcAft>
              <a:buClr>
                <a:schemeClr val="dk1"/>
              </a:buClr>
              <a:buSzPct val="100000"/>
              <a:buChar char="•"/>
            </a:pPr>
            <a:r>
              <a:rPr lang="en-GB"/>
              <a:t>Sauce slapping and smacking </a:t>
            </a:r>
            <a:endParaRPr/>
          </a:p>
          <a:p>
            <a:pPr marL="342900" lvl="0" indent="-342900" algn="l" rtl="0">
              <a:spcBef>
                <a:spcPts val="444"/>
              </a:spcBef>
              <a:spcAft>
                <a:spcPts val="0"/>
              </a:spcAft>
              <a:buClr>
                <a:schemeClr val="dk1"/>
              </a:buClr>
              <a:buSzPct val="100000"/>
              <a:buChar char="•"/>
            </a:pPr>
            <a:r>
              <a:rPr lang="en-GB"/>
              <a:t>Round her chops. </a:t>
            </a:r>
            <a:endParaRPr/>
          </a:p>
          <a:p>
            <a:pPr marL="342900" lvl="0" indent="-342900" algn="l" rtl="0">
              <a:spcBef>
                <a:spcPts val="444"/>
              </a:spcBef>
              <a:spcAft>
                <a:spcPts val="0"/>
              </a:spcAft>
              <a:buClr>
                <a:schemeClr val="dk1"/>
              </a:buClr>
              <a:buSzPct val="100000"/>
              <a:buChar char="•"/>
            </a:pPr>
            <a:r>
              <a:rPr lang="en-GB"/>
              <a:t>She scrapes the toast round the plate</a:t>
            </a:r>
            <a:endParaRPr/>
          </a:p>
          <a:p>
            <a:pPr marL="342900" lvl="0" indent="-342900" algn="l" rtl="0">
              <a:spcBef>
                <a:spcPts val="444"/>
              </a:spcBef>
              <a:spcAft>
                <a:spcPts val="0"/>
              </a:spcAft>
              <a:buClr>
                <a:schemeClr val="dk1"/>
              </a:buClr>
              <a:buSzPct val="100000"/>
              <a:buChar char="•"/>
            </a:pPr>
            <a:r>
              <a:rPr lang="en-GB"/>
              <a:t>Crunching, grinding every mouthful.</a:t>
            </a:r>
            <a:endParaRPr/>
          </a:p>
          <a:p>
            <a:pPr marL="342900" lvl="0" indent="-342900" algn="l" rtl="0">
              <a:spcBef>
                <a:spcPts val="444"/>
              </a:spcBef>
              <a:spcAft>
                <a:spcPts val="0"/>
              </a:spcAft>
              <a:buClr>
                <a:schemeClr val="dk1"/>
              </a:buClr>
              <a:buSzPct val="100000"/>
              <a:buChar char="•"/>
            </a:pPr>
            <a:r>
              <a:rPr lang="en-GB"/>
              <a:t>She burps, gurgles and leaves the table! </a:t>
            </a:r>
            <a:endParaRPr/>
          </a:p>
        </p:txBody>
      </p:sp>
      <p:pic>
        <p:nvPicPr>
          <p:cNvPr id="217" name="Google Shape;217;p20">
            <a:hlinkClick r:id="rId3"/>
          </p:cNvPr>
          <p:cNvPicPr preferRelativeResize="0"/>
          <p:nvPr/>
        </p:nvPicPr>
        <p:blipFill rotWithShape="1">
          <a:blip r:embed="rId4">
            <a:alphaModFix/>
          </a:blip>
          <a:srcRect/>
          <a:stretch/>
        </p:blipFill>
        <p:spPr>
          <a:xfrm>
            <a:off x="1837006" y="4015564"/>
            <a:ext cx="2000250" cy="1619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3"/>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Guiding and me  - Know myself 30 mins </a:t>
            </a:r>
            <a:endParaRPr/>
          </a:p>
        </p:txBody>
      </p:sp>
      <p:pic>
        <p:nvPicPr>
          <p:cNvPr id="64" name="Google Shape;64;p3"/>
          <p:cNvPicPr preferRelativeResize="0"/>
          <p:nvPr/>
        </p:nvPicPr>
        <p:blipFill rotWithShape="1">
          <a:blip r:embed="rId3">
            <a:alphaModFix/>
          </a:blip>
          <a:srcRect/>
          <a:stretch/>
        </p:blipFill>
        <p:spPr>
          <a:xfrm>
            <a:off x="8384345" y="209205"/>
            <a:ext cx="2729132" cy="6648795"/>
          </a:xfrm>
          <a:prstGeom prst="rect">
            <a:avLst/>
          </a:prstGeom>
          <a:noFill/>
          <a:ln>
            <a:noFill/>
          </a:ln>
        </p:spPr>
      </p:pic>
      <p:sp>
        <p:nvSpPr>
          <p:cNvPr id="65" name="Google Shape;65;p3"/>
          <p:cNvSpPr txBox="1"/>
          <p:nvPr/>
        </p:nvSpPr>
        <p:spPr>
          <a:xfrm>
            <a:off x="578443" y="1195754"/>
            <a:ext cx="7158788" cy="1938992"/>
          </a:xfrm>
          <a:prstGeom prst="rect">
            <a:avLst/>
          </a:prstGeom>
          <a:noFill/>
          <a:ln>
            <a:noFill/>
          </a:ln>
        </p:spPr>
        <p:txBody>
          <a:bodyPr spcFirstLastPara="1" wrap="square" lIns="91425" tIns="45700" rIns="91425" bIns="45700" anchor="t" anchorCtr="0">
            <a:spAutoFit/>
          </a:bodyPr>
          <a:lstStyle/>
          <a:p>
            <a:pPr marL="0" marR="0" lvl="0" indent="-127000" algn="l" rtl="0">
              <a:spcBef>
                <a:spcPts val="0"/>
              </a:spcBef>
              <a:spcAft>
                <a:spcPts val="0"/>
              </a:spcAft>
              <a:buClr>
                <a:schemeClr val="dk1"/>
              </a:buClr>
              <a:buSzPts val="2000"/>
              <a:buFont typeface="Arial"/>
              <a:buAutoNum type="arabicPeriod"/>
            </a:pPr>
            <a:r>
              <a:rPr lang="en-GB" sz="2000" b="0" i="0" u="none" strike="noStrike" cap="none">
                <a:solidFill>
                  <a:schemeClr val="dk1"/>
                </a:solidFill>
                <a:latin typeface="Arial"/>
                <a:ea typeface="Arial"/>
                <a:cs typeface="Arial"/>
                <a:sym typeface="Arial"/>
              </a:rPr>
              <a:t> Take a piece of paper and cut it lengthwise.</a:t>
            </a:r>
            <a:endParaRPr/>
          </a:p>
          <a:p>
            <a:pPr marL="0" marR="0" lvl="0" indent="-127000" algn="l" rtl="0">
              <a:spcBef>
                <a:spcPts val="0"/>
              </a:spcBef>
              <a:spcAft>
                <a:spcPts val="0"/>
              </a:spcAft>
              <a:buClr>
                <a:schemeClr val="dk1"/>
              </a:buClr>
              <a:buSzPts val="2000"/>
              <a:buFont typeface="Arial"/>
              <a:buAutoNum type="arabicPeriod"/>
            </a:pPr>
            <a:r>
              <a:rPr lang="en-GB" sz="2000" b="0" i="0" u="none" strike="noStrike" cap="none">
                <a:solidFill>
                  <a:schemeClr val="dk1"/>
                </a:solidFill>
                <a:latin typeface="Arial"/>
                <a:ea typeface="Arial"/>
                <a:cs typeface="Arial"/>
                <a:sym typeface="Arial"/>
              </a:rPr>
              <a:t> Fold it into quarters fan (pleated) style.</a:t>
            </a:r>
            <a:endParaRPr/>
          </a:p>
          <a:p>
            <a:pPr marL="0" marR="0" lvl="0" indent="-127000" algn="l" rtl="0">
              <a:spcBef>
                <a:spcPts val="0"/>
              </a:spcBef>
              <a:spcAft>
                <a:spcPts val="0"/>
              </a:spcAft>
              <a:buClr>
                <a:schemeClr val="dk1"/>
              </a:buClr>
              <a:buSzPts val="2000"/>
              <a:buFont typeface="Arial"/>
              <a:buAutoNum type="arabicPeriod"/>
            </a:pPr>
            <a:r>
              <a:rPr lang="en-GB" sz="2000" b="0" i="0" u="none" strike="noStrike" cap="none">
                <a:solidFill>
                  <a:schemeClr val="dk1"/>
                </a:solidFill>
                <a:latin typeface="Arial"/>
                <a:ea typeface="Arial"/>
                <a:cs typeface="Arial"/>
                <a:sym typeface="Arial"/>
              </a:rPr>
              <a:t> Draw a figure of a person on the top layer. Be sure that the arms extend beyond the edge of the folded sheet.</a:t>
            </a:r>
            <a:endParaRPr/>
          </a:p>
          <a:p>
            <a:pPr marL="0" marR="0" lvl="0" indent="-127000" algn="l" rtl="0">
              <a:spcBef>
                <a:spcPts val="0"/>
              </a:spcBef>
              <a:spcAft>
                <a:spcPts val="0"/>
              </a:spcAft>
              <a:buClr>
                <a:schemeClr val="dk1"/>
              </a:buClr>
              <a:buSzPts val="2000"/>
              <a:buFont typeface="Arial"/>
              <a:buAutoNum type="arabicPeriod"/>
            </a:pPr>
            <a:r>
              <a:rPr lang="en-GB" sz="2000" b="0" i="0" u="none" strike="noStrike" cap="none">
                <a:solidFill>
                  <a:schemeClr val="dk1"/>
                </a:solidFill>
                <a:latin typeface="Arial"/>
                <a:ea typeface="Arial"/>
                <a:cs typeface="Arial"/>
                <a:sym typeface="Arial"/>
              </a:rPr>
              <a:t> Cut the figure out and unfold. You will get a chain of dolls holding hands</a:t>
            </a:r>
            <a:endParaRPr/>
          </a:p>
        </p:txBody>
      </p:sp>
      <p:pic>
        <p:nvPicPr>
          <p:cNvPr id="66" name="Google Shape;66;p3"/>
          <p:cNvPicPr preferRelativeResize="0"/>
          <p:nvPr/>
        </p:nvPicPr>
        <p:blipFill rotWithShape="1">
          <a:blip r:embed="rId4">
            <a:alphaModFix/>
          </a:blip>
          <a:srcRect r="67130"/>
          <a:stretch/>
        </p:blipFill>
        <p:spPr>
          <a:xfrm>
            <a:off x="1480038" y="3397908"/>
            <a:ext cx="2191630" cy="3162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1"/>
          <p:cNvSpPr txBox="1">
            <a:spLocks noGrp="1"/>
          </p:cNvSpPr>
          <p:nvPr>
            <p:ph type="title"/>
          </p:nvPr>
        </p:nvSpPr>
        <p:spPr>
          <a:xfrm>
            <a:off x="578443" y="274639"/>
            <a:ext cx="11169208"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Ready, steady, sport. Be well 20 mins </a:t>
            </a:r>
            <a:endParaRPr/>
          </a:p>
        </p:txBody>
      </p:sp>
      <p:pic>
        <p:nvPicPr>
          <p:cNvPr id="224" name="Google Shape;224;p21" descr="Olympic Sport Symbols Images, Stock Photos &amp; Vectors | Shutterstock"/>
          <p:cNvPicPr preferRelativeResize="0"/>
          <p:nvPr/>
        </p:nvPicPr>
        <p:blipFill rotWithShape="1">
          <a:blip r:embed="rId3">
            <a:alphaModFix/>
          </a:blip>
          <a:srcRect/>
          <a:stretch/>
        </p:blipFill>
        <p:spPr>
          <a:xfrm>
            <a:off x="6711049" y="1104793"/>
            <a:ext cx="4594740" cy="4530023"/>
          </a:xfrm>
          <a:prstGeom prst="rect">
            <a:avLst/>
          </a:prstGeom>
          <a:solidFill>
            <a:srgbClr val="FFFFFF"/>
          </a:solidFill>
          <a:ln>
            <a:noFill/>
          </a:ln>
        </p:spPr>
      </p:pic>
      <p:sp>
        <p:nvSpPr>
          <p:cNvPr id="225" name="Google Shape;225;p21"/>
          <p:cNvSpPr txBox="1">
            <a:spLocks noGrp="1"/>
          </p:cNvSpPr>
          <p:nvPr>
            <p:ph type="body" idx="1"/>
          </p:nvPr>
        </p:nvSpPr>
        <p:spPr>
          <a:xfrm>
            <a:off x="578443" y="1104792"/>
            <a:ext cx="5417299"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800"/>
              <a:buNone/>
            </a:pPr>
            <a:r>
              <a:rPr lang="en-GB" sz="2800"/>
              <a:t>Act a sport</a:t>
            </a:r>
            <a:endParaRPr/>
          </a:p>
        </p:txBody>
      </p:sp>
      <p:sp>
        <p:nvSpPr>
          <p:cNvPr id="226" name="Google Shape;226;p21"/>
          <p:cNvSpPr txBox="1">
            <a:spLocks noGrp="1"/>
          </p:cNvSpPr>
          <p:nvPr>
            <p:ph type="body" idx="3"/>
          </p:nvPr>
        </p:nvSpPr>
        <p:spPr>
          <a:xfrm>
            <a:off x="578443" y="1744555"/>
            <a:ext cx="5417299" cy="3890261"/>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a:t>Think of a sport</a:t>
            </a:r>
            <a:endParaRPr/>
          </a:p>
          <a:p>
            <a:pPr marL="342900" lvl="0" indent="-342900" algn="l" rtl="0">
              <a:spcBef>
                <a:spcPts val="480"/>
              </a:spcBef>
              <a:spcAft>
                <a:spcPts val="0"/>
              </a:spcAft>
              <a:buClr>
                <a:schemeClr val="dk1"/>
              </a:buClr>
              <a:buSzPts val="2400"/>
              <a:buChar char="•"/>
            </a:pPr>
            <a:r>
              <a:rPr lang="en-GB"/>
              <a:t>Act it out when you are called</a:t>
            </a:r>
            <a:endParaRPr/>
          </a:p>
          <a:p>
            <a:pPr marL="342900" lvl="0" indent="-342900" algn="l" rtl="0">
              <a:spcBef>
                <a:spcPts val="480"/>
              </a:spcBef>
              <a:spcAft>
                <a:spcPts val="0"/>
              </a:spcAft>
              <a:buClr>
                <a:schemeClr val="dk1"/>
              </a:buClr>
              <a:buSzPts val="2400"/>
              <a:buChar char="•"/>
            </a:pPr>
            <a:r>
              <a:rPr lang="en-GB"/>
              <a:t>Can the others guess what you are acting…</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22"/>
          <p:cNvPicPr preferRelativeResize="0">
            <a:picLocks noGrp="1"/>
          </p:cNvPicPr>
          <p:nvPr>
            <p:ph type="body" idx="1"/>
          </p:nvPr>
        </p:nvPicPr>
        <p:blipFill rotWithShape="1">
          <a:blip r:embed="rId3">
            <a:alphaModFix/>
          </a:blip>
          <a:srcRect l="18707" t="22772" r="21038" b="6817"/>
          <a:stretch/>
        </p:blipFill>
        <p:spPr>
          <a:xfrm>
            <a:off x="3102795" y="934948"/>
            <a:ext cx="7346023" cy="4828854"/>
          </a:xfrm>
          <a:prstGeom prst="rect">
            <a:avLst/>
          </a:prstGeom>
          <a:noFill/>
          <a:ln>
            <a:noFill/>
          </a:ln>
        </p:spPr>
      </p:pic>
      <p:sp>
        <p:nvSpPr>
          <p:cNvPr id="233" name="Google Shape;233;p22"/>
          <p:cNvSpPr txBox="1"/>
          <p:nvPr/>
        </p:nvSpPr>
        <p:spPr>
          <a:xfrm>
            <a:off x="464049" y="1054821"/>
            <a:ext cx="2208944" cy="47089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Spot the dangers – as you tell us you must WIGGLE your body as much as the danger.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Very dangerous WIGGLE ALL OVER,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r>
              <a:rPr lang="en-GB" sz="2000">
                <a:solidFill>
                  <a:schemeClr val="dk1"/>
                </a:solidFill>
                <a:latin typeface="Arial"/>
                <a:ea typeface="Arial"/>
                <a:cs typeface="Arial"/>
                <a:sym typeface="Arial"/>
              </a:rPr>
              <a:t>Might be dangerous – wiggle your nose….</a:t>
            </a:r>
            <a:endParaRPr/>
          </a:p>
        </p:txBody>
      </p:sp>
      <p:sp>
        <p:nvSpPr>
          <p:cNvPr id="234" name="Google Shape;234;p22"/>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Wiggle words- Be well 20 mins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3"/>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Know your coins  Skills for my future 30 mins</a:t>
            </a:r>
            <a:endParaRPr/>
          </a:p>
        </p:txBody>
      </p:sp>
      <p:sp>
        <p:nvSpPr>
          <p:cNvPr id="240" name="Google Shape;240;p23"/>
          <p:cNvSpPr txBox="1">
            <a:spLocks noGrp="1"/>
          </p:cNvSpPr>
          <p:nvPr>
            <p:ph type="body" idx="1"/>
          </p:nvPr>
        </p:nvSpPr>
        <p:spPr>
          <a:xfrm>
            <a:off x="578443" y="1104383"/>
            <a:ext cx="11136912"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Which is which?   Match the coin with the number  </a:t>
            </a:r>
            <a:endParaRPr/>
          </a:p>
        </p:txBody>
      </p:sp>
      <p:pic>
        <p:nvPicPr>
          <p:cNvPr id="241" name="Google Shape;241;p23"/>
          <p:cNvPicPr preferRelativeResize="0">
            <a:picLocks noGrp="1"/>
          </p:cNvPicPr>
          <p:nvPr>
            <p:ph type="body" idx="2"/>
          </p:nvPr>
        </p:nvPicPr>
        <p:blipFill rotWithShape="1">
          <a:blip r:embed="rId3">
            <a:alphaModFix/>
          </a:blip>
          <a:srcRect t="16717" b="30664"/>
          <a:stretch/>
        </p:blipFill>
        <p:spPr>
          <a:xfrm>
            <a:off x="578443" y="1744146"/>
            <a:ext cx="5415957" cy="3997010"/>
          </a:xfrm>
          <a:prstGeom prst="rect">
            <a:avLst/>
          </a:prstGeom>
          <a:noFill/>
          <a:ln>
            <a:noFill/>
          </a:ln>
        </p:spPr>
      </p:pic>
      <p:pic>
        <p:nvPicPr>
          <p:cNvPr id="242" name="Google Shape;242;p23"/>
          <p:cNvPicPr preferRelativeResize="0">
            <a:picLocks noGrp="1"/>
          </p:cNvPicPr>
          <p:nvPr>
            <p:ph type="body" idx="4"/>
          </p:nvPr>
        </p:nvPicPr>
        <p:blipFill rotWithShape="1">
          <a:blip r:embed="rId4">
            <a:alphaModFix/>
          </a:blip>
          <a:srcRect t="15223" b="29918"/>
          <a:stretch/>
        </p:blipFill>
        <p:spPr>
          <a:xfrm>
            <a:off x="6299398" y="1744146"/>
            <a:ext cx="5415957" cy="416709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4"/>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Know your coins continued…. Put these in order </a:t>
            </a:r>
            <a:endParaRPr/>
          </a:p>
        </p:txBody>
      </p:sp>
      <p:pic>
        <p:nvPicPr>
          <p:cNvPr id="248" name="Google Shape;248;p24"/>
          <p:cNvPicPr preferRelativeResize="0"/>
          <p:nvPr/>
        </p:nvPicPr>
        <p:blipFill rotWithShape="1">
          <a:blip r:embed="rId3">
            <a:alphaModFix/>
          </a:blip>
          <a:srcRect l="18690" t="69172" r="19524" b="9375"/>
          <a:stretch/>
        </p:blipFill>
        <p:spPr>
          <a:xfrm>
            <a:off x="578443" y="3744686"/>
            <a:ext cx="11027358" cy="2152713"/>
          </a:xfrm>
          <a:prstGeom prst="rect">
            <a:avLst/>
          </a:prstGeom>
          <a:noFill/>
          <a:ln>
            <a:noFill/>
          </a:ln>
        </p:spPr>
      </p:pic>
      <p:pic>
        <p:nvPicPr>
          <p:cNvPr id="249" name="Google Shape;249;p24"/>
          <p:cNvPicPr preferRelativeResize="0"/>
          <p:nvPr/>
        </p:nvPicPr>
        <p:blipFill rotWithShape="1">
          <a:blip r:embed="rId3">
            <a:alphaModFix/>
          </a:blip>
          <a:srcRect l="18690" t="33243" r="19524" b="43108"/>
          <a:stretch/>
        </p:blipFill>
        <p:spPr>
          <a:xfrm>
            <a:off x="578443" y="1117797"/>
            <a:ext cx="11381327" cy="244913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5"/>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fontScale="90000"/>
          </a:bodyPr>
          <a:lstStyle/>
          <a:p>
            <a:pPr marL="0" lvl="0" indent="0" algn="l" rtl="0">
              <a:spcBef>
                <a:spcPts val="0"/>
              </a:spcBef>
              <a:spcAft>
                <a:spcPts val="0"/>
              </a:spcAft>
              <a:buNone/>
            </a:pPr>
            <a:r>
              <a:rPr lang="en-GB"/>
              <a:t> Know your coins continued…  How much does the ice creams cost? </a:t>
            </a:r>
            <a:endParaRPr/>
          </a:p>
        </p:txBody>
      </p:sp>
      <p:pic>
        <p:nvPicPr>
          <p:cNvPr id="255" name="Google Shape;255;p25"/>
          <p:cNvPicPr preferRelativeResize="0"/>
          <p:nvPr/>
        </p:nvPicPr>
        <p:blipFill rotWithShape="1">
          <a:blip r:embed="rId3">
            <a:alphaModFix/>
          </a:blip>
          <a:srcRect l="27381" t="26866" r="41903" b="11515"/>
          <a:stretch/>
        </p:blipFill>
        <p:spPr>
          <a:xfrm>
            <a:off x="275772" y="1088571"/>
            <a:ext cx="3744685" cy="4223657"/>
          </a:xfrm>
          <a:prstGeom prst="rect">
            <a:avLst/>
          </a:prstGeom>
          <a:noFill/>
          <a:ln>
            <a:noFill/>
          </a:ln>
        </p:spPr>
      </p:pic>
      <p:pic>
        <p:nvPicPr>
          <p:cNvPr id="256" name="Google Shape;256;p25"/>
          <p:cNvPicPr preferRelativeResize="0"/>
          <p:nvPr/>
        </p:nvPicPr>
        <p:blipFill rotWithShape="1">
          <a:blip r:embed="rId4">
            <a:alphaModFix/>
          </a:blip>
          <a:srcRect l="27262" t="26655" r="42024" b="11726"/>
          <a:stretch/>
        </p:blipFill>
        <p:spPr>
          <a:xfrm>
            <a:off x="4020457" y="1088570"/>
            <a:ext cx="3744685" cy="4223657"/>
          </a:xfrm>
          <a:prstGeom prst="rect">
            <a:avLst/>
          </a:prstGeom>
          <a:noFill/>
          <a:ln>
            <a:noFill/>
          </a:ln>
        </p:spPr>
      </p:pic>
      <p:pic>
        <p:nvPicPr>
          <p:cNvPr id="257" name="Google Shape;257;p25"/>
          <p:cNvPicPr preferRelativeResize="0"/>
          <p:nvPr/>
        </p:nvPicPr>
        <p:blipFill rotWithShape="1">
          <a:blip r:embed="rId5">
            <a:alphaModFix/>
          </a:blip>
          <a:srcRect l="28474" t="27555" r="44667" b="10827"/>
          <a:stretch/>
        </p:blipFill>
        <p:spPr>
          <a:xfrm>
            <a:off x="8016311" y="1088571"/>
            <a:ext cx="3274542" cy="422365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6"/>
          <p:cNvSpPr txBox="1">
            <a:spLocks noGrp="1"/>
          </p:cNvSpPr>
          <p:nvPr>
            <p:ph type="title"/>
          </p:nvPr>
        </p:nvSpPr>
        <p:spPr>
          <a:xfrm>
            <a:off x="577850" y="274638"/>
            <a:ext cx="11183938" cy="55403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chemeClr val="dk2"/>
              </a:buClr>
              <a:buSzPts val="3200"/>
              <a:buFont typeface="Arial"/>
              <a:buNone/>
            </a:pPr>
            <a:r>
              <a:rPr lang="en-GB"/>
              <a:t>Hobby – tastic   Express myself 30 mins </a:t>
            </a:r>
            <a:endParaRPr/>
          </a:p>
        </p:txBody>
      </p:sp>
      <p:sp>
        <p:nvSpPr>
          <p:cNvPr id="263" name="Google Shape;263;p26"/>
          <p:cNvSpPr txBox="1">
            <a:spLocks noGrp="1"/>
          </p:cNvSpPr>
          <p:nvPr>
            <p:ph type="body" idx="1"/>
          </p:nvPr>
        </p:nvSpPr>
        <p:spPr>
          <a:xfrm>
            <a:off x="577850" y="830263"/>
            <a:ext cx="11183938" cy="4549775"/>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3200"/>
              <a:buFont typeface="Arial"/>
              <a:buNone/>
            </a:pPr>
            <a:r>
              <a:rPr lang="en-GB">
                <a:latin typeface="Trebuchet MS"/>
                <a:ea typeface="Trebuchet MS"/>
                <a:cs typeface="Trebuchet MS"/>
                <a:sym typeface="Trebuchet MS"/>
              </a:rPr>
              <a:t>Mime your favourite hobby. Let’s see if we can guess what you are doing? </a:t>
            </a:r>
            <a:endParaRPr/>
          </a:p>
        </p:txBody>
      </p:sp>
      <p:pic>
        <p:nvPicPr>
          <p:cNvPr id="264" name="Google Shape;264;p26" descr="Set Little Girls Different Hobby Stock Vector (Royalty Free) 186328679"/>
          <p:cNvPicPr preferRelativeResize="0"/>
          <p:nvPr/>
        </p:nvPicPr>
        <p:blipFill rotWithShape="1">
          <a:blip r:embed="rId3">
            <a:alphaModFix/>
          </a:blip>
          <a:srcRect b="8764"/>
          <a:stretch/>
        </p:blipFill>
        <p:spPr>
          <a:xfrm>
            <a:off x="3873357" y="1559374"/>
            <a:ext cx="6651768" cy="469758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8"/>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087C7"/>
              </a:buClr>
              <a:buSzPts val="1400"/>
              <a:buFont typeface="Arial"/>
              <a:buNone/>
            </a:pPr>
            <a:r>
              <a:rPr lang="en-GB"/>
              <a:t>Mirror movements…..Be well 10 mins  </a:t>
            </a:r>
            <a:endParaRPr/>
          </a:p>
        </p:txBody>
      </p:sp>
      <p:sp>
        <p:nvSpPr>
          <p:cNvPr id="278" name="Google Shape;278;p28"/>
          <p:cNvSpPr txBox="1">
            <a:spLocks noGrp="1"/>
          </p:cNvSpPr>
          <p:nvPr>
            <p:ph type="body" idx="4"/>
          </p:nvPr>
        </p:nvSpPr>
        <p:spPr>
          <a:xfrm>
            <a:off x="372796" y="197273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220"/>
              <a:buChar char="•"/>
            </a:pPr>
            <a:r>
              <a:rPr lang="en-GB" sz="2220"/>
              <a:t>Arms</a:t>
            </a:r>
            <a:endParaRPr/>
          </a:p>
          <a:p>
            <a:pPr marL="342900" lvl="0" indent="-342900" algn="l" rtl="0">
              <a:lnSpc>
                <a:spcPct val="90000"/>
              </a:lnSpc>
              <a:spcBef>
                <a:spcPts val="444"/>
              </a:spcBef>
              <a:spcAft>
                <a:spcPts val="0"/>
              </a:spcAft>
              <a:buClr>
                <a:schemeClr val="dk1"/>
              </a:buClr>
              <a:buSzPts val="2220"/>
              <a:buChar char="•"/>
            </a:pPr>
            <a:r>
              <a:rPr lang="en-GB" sz="2220"/>
              <a:t>Faces</a:t>
            </a:r>
            <a:endParaRPr/>
          </a:p>
          <a:p>
            <a:pPr marL="342900" lvl="0" indent="-342900" algn="l" rtl="0">
              <a:lnSpc>
                <a:spcPct val="90000"/>
              </a:lnSpc>
              <a:spcBef>
                <a:spcPts val="444"/>
              </a:spcBef>
              <a:spcAft>
                <a:spcPts val="0"/>
              </a:spcAft>
              <a:buClr>
                <a:schemeClr val="dk1"/>
              </a:buClr>
              <a:buSzPts val="2220"/>
              <a:buChar char="•"/>
            </a:pPr>
            <a:r>
              <a:rPr lang="en-GB" sz="2220"/>
              <a:t>Arms </a:t>
            </a:r>
            <a:endParaRPr/>
          </a:p>
          <a:p>
            <a:pPr marL="342900" lvl="0" indent="-342900" algn="l" rtl="0">
              <a:lnSpc>
                <a:spcPct val="90000"/>
              </a:lnSpc>
              <a:spcBef>
                <a:spcPts val="444"/>
              </a:spcBef>
              <a:spcAft>
                <a:spcPts val="0"/>
              </a:spcAft>
              <a:buClr>
                <a:schemeClr val="dk1"/>
              </a:buClr>
              <a:buSzPts val="2220"/>
              <a:buChar char="•"/>
            </a:pPr>
            <a:r>
              <a:rPr lang="en-GB" sz="2220"/>
              <a:t>Feet</a:t>
            </a:r>
            <a:endParaRPr/>
          </a:p>
          <a:p>
            <a:pPr marL="342900" lvl="0" indent="-342900" algn="l" rtl="0">
              <a:lnSpc>
                <a:spcPct val="90000"/>
              </a:lnSpc>
              <a:spcBef>
                <a:spcPts val="444"/>
              </a:spcBef>
              <a:spcAft>
                <a:spcPts val="0"/>
              </a:spcAft>
              <a:buClr>
                <a:schemeClr val="dk1"/>
              </a:buClr>
              <a:buSzPts val="2220"/>
              <a:buChar char="•"/>
            </a:pPr>
            <a:r>
              <a:rPr lang="en-GB" sz="2220"/>
              <a:t>Arms </a:t>
            </a:r>
            <a:endParaRPr/>
          </a:p>
          <a:p>
            <a:pPr marL="342900" lvl="0" indent="-342900" algn="l" rtl="0">
              <a:lnSpc>
                <a:spcPct val="90000"/>
              </a:lnSpc>
              <a:spcBef>
                <a:spcPts val="444"/>
              </a:spcBef>
              <a:spcAft>
                <a:spcPts val="0"/>
              </a:spcAft>
              <a:buClr>
                <a:schemeClr val="dk1"/>
              </a:buClr>
              <a:buSzPts val="2220"/>
              <a:buChar char="•"/>
            </a:pPr>
            <a:r>
              <a:rPr lang="en-GB" sz="2220"/>
              <a:t>Body</a:t>
            </a:r>
            <a:endParaRPr/>
          </a:p>
          <a:p>
            <a:pPr marL="342900" lvl="0" indent="-342900" algn="l" rtl="0">
              <a:lnSpc>
                <a:spcPct val="90000"/>
              </a:lnSpc>
              <a:spcBef>
                <a:spcPts val="444"/>
              </a:spcBef>
              <a:spcAft>
                <a:spcPts val="0"/>
              </a:spcAft>
              <a:buClr>
                <a:schemeClr val="dk1"/>
              </a:buClr>
              <a:buSzPts val="2220"/>
              <a:buChar char="•"/>
            </a:pPr>
            <a:r>
              <a:rPr lang="en-GB" sz="2220"/>
              <a:t>Arms </a:t>
            </a:r>
            <a:endParaRPr/>
          </a:p>
          <a:p>
            <a:pPr marL="342900" lvl="0" indent="-342900" algn="l" rtl="0">
              <a:lnSpc>
                <a:spcPct val="90000"/>
              </a:lnSpc>
              <a:spcBef>
                <a:spcPts val="444"/>
              </a:spcBef>
              <a:spcAft>
                <a:spcPts val="0"/>
              </a:spcAft>
              <a:buClr>
                <a:schemeClr val="dk1"/>
              </a:buClr>
              <a:buSzPts val="2220"/>
              <a:buChar char="•"/>
            </a:pPr>
            <a:r>
              <a:rPr lang="en-GB" sz="2220"/>
              <a:t>Nose</a:t>
            </a:r>
            <a:endParaRPr/>
          </a:p>
          <a:p>
            <a:pPr marL="342900" lvl="0" indent="-342900" algn="l" rtl="0">
              <a:lnSpc>
                <a:spcPct val="90000"/>
              </a:lnSpc>
              <a:spcBef>
                <a:spcPts val="444"/>
              </a:spcBef>
              <a:spcAft>
                <a:spcPts val="0"/>
              </a:spcAft>
              <a:buClr>
                <a:schemeClr val="dk1"/>
              </a:buClr>
              <a:buSzPts val="2220"/>
              <a:buChar char="•"/>
            </a:pPr>
            <a:r>
              <a:rPr lang="en-GB" sz="2220"/>
              <a:t>Arms</a:t>
            </a:r>
            <a:endParaRPr/>
          </a:p>
          <a:p>
            <a:pPr marL="342900" lvl="0" indent="-342900" algn="l" rtl="0">
              <a:lnSpc>
                <a:spcPct val="90000"/>
              </a:lnSpc>
              <a:spcBef>
                <a:spcPts val="444"/>
              </a:spcBef>
              <a:spcAft>
                <a:spcPts val="0"/>
              </a:spcAft>
              <a:buClr>
                <a:schemeClr val="dk1"/>
              </a:buClr>
              <a:buSzPts val="2220"/>
              <a:buChar char="•"/>
            </a:pPr>
            <a:r>
              <a:rPr lang="en-GB" sz="2220"/>
              <a:t>2 parts might move now </a:t>
            </a:r>
            <a:endParaRPr/>
          </a:p>
        </p:txBody>
      </p:sp>
      <p:sp>
        <p:nvSpPr>
          <p:cNvPr id="279" name="Google Shape;279;p28"/>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spcBef>
                <a:spcPts val="480"/>
              </a:spcBef>
              <a:spcAft>
                <a:spcPts val="0"/>
              </a:spcAft>
              <a:buClr>
                <a:schemeClr val="lt2"/>
              </a:buClr>
              <a:buSzPts val="2400"/>
              <a:buNone/>
            </a:pPr>
            <a:r>
              <a:rPr lang="en-GB"/>
              <a:t>Copy your leader – watch her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9"/>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Clr>
                <a:srgbClr val="5087C7"/>
              </a:buClr>
              <a:buSzPts val="1400"/>
              <a:buFont typeface="Arial"/>
              <a:buNone/>
            </a:pPr>
            <a:r>
              <a:rPr lang="en-GB"/>
              <a:t>Lets go  Express myself 30 mins</a:t>
            </a:r>
            <a:endParaRPr/>
          </a:p>
        </p:txBody>
      </p:sp>
      <p:sp>
        <p:nvSpPr>
          <p:cNvPr id="285" name="Google Shape;285;p29"/>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457200" lvl="0" indent="-228600" algn="l" rtl="0">
              <a:spcBef>
                <a:spcPts val="480"/>
              </a:spcBef>
              <a:spcAft>
                <a:spcPts val="0"/>
              </a:spcAft>
              <a:buClr>
                <a:schemeClr val="lt2"/>
              </a:buClr>
              <a:buSzPts val="2400"/>
              <a:buNone/>
            </a:pPr>
            <a:r>
              <a:rPr lang="en-GB"/>
              <a:t>Can you mime….</a:t>
            </a:r>
            <a:endParaRPr/>
          </a:p>
        </p:txBody>
      </p:sp>
      <p:sp>
        <p:nvSpPr>
          <p:cNvPr id="286" name="Google Shape;286;p29"/>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spcBef>
                <a:spcPts val="480"/>
              </a:spcBef>
              <a:spcAft>
                <a:spcPts val="0"/>
              </a:spcAft>
              <a:buClr>
                <a:schemeClr val="dk1"/>
              </a:buClr>
              <a:buSzPts val="2400"/>
              <a:buChar char="•"/>
            </a:pPr>
            <a:r>
              <a:rPr lang="en-GB"/>
              <a:t>Baking a cake</a:t>
            </a:r>
            <a:endParaRPr/>
          </a:p>
          <a:p>
            <a:pPr marL="457200" lvl="0" indent="-381000" algn="l" rtl="0">
              <a:spcBef>
                <a:spcPts val="480"/>
              </a:spcBef>
              <a:spcAft>
                <a:spcPts val="0"/>
              </a:spcAft>
              <a:buClr>
                <a:schemeClr val="dk1"/>
              </a:buClr>
              <a:buSzPts val="2400"/>
              <a:buChar char="•"/>
            </a:pPr>
            <a:r>
              <a:rPr lang="en-GB"/>
              <a:t>Skiing</a:t>
            </a:r>
            <a:endParaRPr/>
          </a:p>
          <a:p>
            <a:pPr marL="457200" lvl="0" indent="-381000" algn="l" rtl="0">
              <a:spcBef>
                <a:spcPts val="480"/>
              </a:spcBef>
              <a:spcAft>
                <a:spcPts val="0"/>
              </a:spcAft>
              <a:buClr>
                <a:schemeClr val="dk1"/>
              </a:buClr>
              <a:buSzPts val="2400"/>
              <a:buChar char="•"/>
            </a:pPr>
            <a:r>
              <a:rPr lang="en-GB"/>
              <a:t>Build a snowman</a:t>
            </a:r>
            <a:endParaRPr/>
          </a:p>
          <a:p>
            <a:pPr marL="457200" lvl="0" indent="-381000" algn="l" rtl="0">
              <a:spcBef>
                <a:spcPts val="480"/>
              </a:spcBef>
              <a:spcAft>
                <a:spcPts val="0"/>
              </a:spcAft>
              <a:buClr>
                <a:schemeClr val="dk1"/>
              </a:buClr>
              <a:buSzPts val="2400"/>
              <a:buChar char="•"/>
            </a:pPr>
            <a:r>
              <a:rPr lang="en-GB"/>
              <a:t>Play football</a:t>
            </a:r>
            <a:endParaRPr/>
          </a:p>
          <a:p>
            <a:pPr marL="457200" lvl="0" indent="-381000" algn="l" rtl="0">
              <a:spcBef>
                <a:spcPts val="480"/>
              </a:spcBef>
              <a:spcAft>
                <a:spcPts val="0"/>
              </a:spcAft>
              <a:buClr>
                <a:schemeClr val="dk1"/>
              </a:buClr>
              <a:buSzPts val="2400"/>
              <a:buChar char="•"/>
            </a:pPr>
            <a:r>
              <a:rPr lang="en-GB"/>
              <a:t>Dancing</a:t>
            </a:r>
            <a:endParaRPr/>
          </a:p>
          <a:p>
            <a:pPr marL="457200" lvl="0" indent="-381000" algn="l" rtl="0">
              <a:spcBef>
                <a:spcPts val="480"/>
              </a:spcBef>
              <a:spcAft>
                <a:spcPts val="0"/>
              </a:spcAft>
              <a:buClr>
                <a:schemeClr val="dk1"/>
              </a:buClr>
              <a:buSzPts val="2400"/>
              <a:buChar char="•"/>
            </a:pPr>
            <a:r>
              <a:rPr lang="en-GB"/>
              <a:t>Shopping</a:t>
            </a:r>
            <a:endParaRPr/>
          </a:p>
          <a:p>
            <a:pPr marL="457200" lvl="0" indent="-381000" algn="l" rtl="0">
              <a:spcBef>
                <a:spcPts val="480"/>
              </a:spcBef>
              <a:spcAft>
                <a:spcPts val="0"/>
              </a:spcAft>
              <a:buClr>
                <a:schemeClr val="dk1"/>
              </a:buClr>
              <a:buSzPts val="2400"/>
              <a:buChar char="•"/>
            </a:pPr>
            <a:r>
              <a:rPr lang="en-GB"/>
              <a:t>On a rollercoaster</a:t>
            </a:r>
            <a:endParaRPr/>
          </a:p>
          <a:p>
            <a:pPr marL="457200" lvl="0" indent="-228600" algn="l" rtl="0">
              <a:spcBef>
                <a:spcPts val="480"/>
              </a:spcBef>
              <a:spcAft>
                <a:spcPts val="0"/>
              </a:spcAft>
              <a:buClr>
                <a:schemeClr val="dk1"/>
              </a:buClr>
              <a:buSzPts val="2400"/>
              <a:buNone/>
            </a:pPr>
            <a:endParaRPr/>
          </a:p>
        </p:txBody>
      </p:sp>
      <p:sp>
        <p:nvSpPr>
          <p:cNvPr id="287" name="Google Shape;287;p29"/>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457200" lvl="0" indent="-228600" algn="l" rtl="0">
              <a:spcBef>
                <a:spcPts val="480"/>
              </a:spcBef>
              <a:spcAft>
                <a:spcPts val="0"/>
              </a:spcAft>
              <a:buClr>
                <a:schemeClr val="lt2"/>
              </a:buClr>
              <a:buSzPts val="2400"/>
              <a:buNone/>
            </a:pPr>
            <a:r>
              <a:rPr lang="en-GB"/>
              <a:t>Lets review </a:t>
            </a:r>
            <a:endParaRPr/>
          </a:p>
        </p:txBody>
      </p:sp>
      <p:sp>
        <p:nvSpPr>
          <p:cNvPr id="288" name="Google Shape;288;p29"/>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457200" lvl="0" indent="-381000" algn="l" rtl="0">
              <a:spcBef>
                <a:spcPts val="480"/>
              </a:spcBef>
              <a:spcAft>
                <a:spcPts val="0"/>
              </a:spcAft>
              <a:buClr>
                <a:schemeClr val="dk1"/>
              </a:buClr>
              <a:buSzPts val="2400"/>
              <a:buChar char="•"/>
            </a:pPr>
            <a:r>
              <a:rPr lang="en-GB"/>
              <a:t>Was it clear?</a:t>
            </a:r>
            <a:endParaRPr/>
          </a:p>
          <a:p>
            <a:pPr marL="457200" lvl="0" indent="-381000" algn="l" rtl="0">
              <a:spcBef>
                <a:spcPts val="480"/>
              </a:spcBef>
              <a:spcAft>
                <a:spcPts val="0"/>
              </a:spcAft>
              <a:buClr>
                <a:schemeClr val="dk1"/>
              </a:buClr>
              <a:buSzPts val="2400"/>
              <a:buChar char="•"/>
            </a:pPr>
            <a:r>
              <a:rPr lang="en-GB"/>
              <a:t>How could we improve it?</a:t>
            </a:r>
            <a:endParaRPr/>
          </a:p>
          <a:p>
            <a:pPr marL="457200" lvl="0" indent="-381000" algn="l" rtl="0">
              <a:spcBef>
                <a:spcPts val="480"/>
              </a:spcBef>
              <a:spcAft>
                <a:spcPts val="0"/>
              </a:spcAft>
              <a:buClr>
                <a:schemeClr val="dk1"/>
              </a:buClr>
              <a:buSzPts val="2400"/>
              <a:buChar char="•"/>
            </a:pPr>
            <a:r>
              <a:rPr lang="en-GB"/>
              <a:t>Lets try again</a:t>
            </a:r>
            <a:endParaRPr/>
          </a:p>
          <a:p>
            <a:pPr marL="457200" lvl="0" indent="-228600" algn="l" rtl="0">
              <a:spcBef>
                <a:spcPts val="480"/>
              </a:spcBef>
              <a:spcAft>
                <a:spcPts val="0"/>
              </a:spcAft>
              <a:buClr>
                <a:schemeClr val="dk1"/>
              </a:buClr>
              <a:buSzPts val="2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4"/>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Lets colour in for our 4 sections </a:t>
            </a:r>
            <a:endParaRPr/>
          </a:p>
        </p:txBody>
      </p:sp>
      <p:pic>
        <p:nvPicPr>
          <p:cNvPr id="72" name="Google Shape;72;p4"/>
          <p:cNvPicPr preferRelativeResize="0"/>
          <p:nvPr/>
        </p:nvPicPr>
        <p:blipFill rotWithShape="1">
          <a:blip r:embed="rId3">
            <a:alphaModFix/>
          </a:blip>
          <a:srcRect l="29805" t="9265" r="30315" b="13803"/>
          <a:stretch/>
        </p:blipFill>
        <p:spPr>
          <a:xfrm>
            <a:off x="258900" y="1617784"/>
            <a:ext cx="3018873" cy="3275867"/>
          </a:xfrm>
          <a:prstGeom prst="rect">
            <a:avLst/>
          </a:prstGeom>
          <a:noFill/>
          <a:ln>
            <a:noFill/>
          </a:ln>
        </p:spPr>
      </p:pic>
      <p:pic>
        <p:nvPicPr>
          <p:cNvPr id="73" name="Google Shape;73;p4" descr="Guide uniform polo top"/>
          <p:cNvPicPr preferRelativeResize="0"/>
          <p:nvPr/>
        </p:nvPicPr>
        <p:blipFill rotWithShape="1">
          <a:blip r:embed="rId4">
            <a:alphaModFix/>
          </a:blip>
          <a:srcRect l="29829" r="19708"/>
          <a:stretch/>
        </p:blipFill>
        <p:spPr>
          <a:xfrm>
            <a:off x="5563294" y="828286"/>
            <a:ext cx="1934416" cy="3833446"/>
          </a:xfrm>
          <a:prstGeom prst="rect">
            <a:avLst/>
          </a:prstGeom>
          <a:noFill/>
          <a:ln>
            <a:noFill/>
          </a:ln>
        </p:spPr>
      </p:pic>
      <p:pic>
        <p:nvPicPr>
          <p:cNvPr id="74" name="Google Shape;74;p4" descr="Guide uniform dress"/>
          <p:cNvPicPr preferRelativeResize="0"/>
          <p:nvPr/>
        </p:nvPicPr>
        <p:blipFill rotWithShape="1">
          <a:blip r:embed="rId5">
            <a:alphaModFix/>
          </a:blip>
          <a:srcRect l="33929" r="35300"/>
          <a:stretch/>
        </p:blipFill>
        <p:spPr>
          <a:xfrm>
            <a:off x="7282211" y="1772529"/>
            <a:ext cx="1564761" cy="5085471"/>
          </a:xfrm>
          <a:prstGeom prst="rect">
            <a:avLst/>
          </a:prstGeom>
          <a:noFill/>
          <a:ln>
            <a:noFill/>
          </a:ln>
        </p:spPr>
      </p:pic>
      <p:pic>
        <p:nvPicPr>
          <p:cNvPr id="75" name="Google Shape;75;p4" descr="Brownies uniform leggings"/>
          <p:cNvPicPr preferRelativeResize="0"/>
          <p:nvPr/>
        </p:nvPicPr>
        <p:blipFill rotWithShape="1">
          <a:blip r:embed="rId6">
            <a:alphaModFix/>
          </a:blip>
          <a:srcRect l="26956" t="19077" r="21966" b="10689"/>
          <a:stretch/>
        </p:blipFill>
        <p:spPr>
          <a:xfrm>
            <a:off x="3179697" y="3883071"/>
            <a:ext cx="2032492" cy="2794760"/>
          </a:xfrm>
          <a:prstGeom prst="rect">
            <a:avLst/>
          </a:prstGeom>
          <a:noFill/>
          <a:ln>
            <a:noFill/>
          </a:ln>
        </p:spPr>
      </p:pic>
      <p:pic>
        <p:nvPicPr>
          <p:cNvPr id="76" name="Google Shape;76;p4" descr="Brownies uniform zip hoodie"/>
          <p:cNvPicPr preferRelativeResize="0"/>
          <p:nvPr/>
        </p:nvPicPr>
        <p:blipFill rotWithShape="1">
          <a:blip r:embed="rId7">
            <a:alphaModFix/>
          </a:blip>
          <a:srcRect l="24794" r="21151"/>
          <a:stretch/>
        </p:blipFill>
        <p:spPr>
          <a:xfrm>
            <a:off x="3628878" y="709725"/>
            <a:ext cx="1779454" cy="3291907"/>
          </a:xfrm>
          <a:prstGeom prst="rect">
            <a:avLst/>
          </a:prstGeom>
          <a:noFill/>
          <a:ln>
            <a:noFill/>
          </a:ln>
        </p:spPr>
      </p:pic>
      <p:pic>
        <p:nvPicPr>
          <p:cNvPr id="77" name="Google Shape;77;p4" descr="Rangers uniform cotton polo shirt"/>
          <p:cNvPicPr preferRelativeResize="0"/>
          <p:nvPr/>
        </p:nvPicPr>
        <p:blipFill rotWithShape="1">
          <a:blip r:embed="rId8">
            <a:alphaModFix/>
          </a:blip>
          <a:srcRect l="31441" t="7016" r="31194"/>
          <a:stretch/>
        </p:blipFill>
        <p:spPr>
          <a:xfrm>
            <a:off x="9567732" y="709725"/>
            <a:ext cx="1779455" cy="44283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A rainbow odyssey  Know myself 20 mins </a:t>
            </a:r>
            <a:endParaRPr/>
          </a:p>
        </p:txBody>
      </p:sp>
      <p:sp>
        <p:nvSpPr>
          <p:cNvPr id="83" name="Google Shape;83;p5"/>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Iris </a:t>
            </a:r>
            <a:endParaRPr/>
          </a:p>
        </p:txBody>
      </p:sp>
      <p:sp>
        <p:nvSpPr>
          <p:cNvPr id="84" name="Google Shape;84;p5"/>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202124"/>
              </a:buClr>
              <a:buSzPts val="2400"/>
              <a:buChar char="•"/>
            </a:pPr>
            <a:r>
              <a:rPr lang="en-GB" b="1" i="0">
                <a:solidFill>
                  <a:srgbClr val="202124"/>
                </a:solidFill>
                <a:latin typeface="arial"/>
                <a:ea typeface="arial"/>
                <a:cs typeface="arial"/>
                <a:sym typeface="arial"/>
              </a:rPr>
              <a:t>Iris</a:t>
            </a:r>
            <a:r>
              <a:rPr lang="en-GB" b="0" i="0">
                <a:solidFill>
                  <a:srgbClr val="202124"/>
                </a:solidFill>
                <a:latin typeface="arial"/>
                <a:ea typeface="arial"/>
                <a:cs typeface="arial"/>
                <a:sym typeface="arial"/>
              </a:rPr>
              <a:t> was known as the </a:t>
            </a:r>
            <a:r>
              <a:rPr lang="en-GB" b="1" i="0">
                <a:solidFill>
                  <a:srgbClr val="202124"/>
                </a:solidFill>
                <a:latin typeface="arial"/>
                <a:ea typeface="arial"/>
                <a:cs typeface="arial"/>
                <a:sym typeface="arial"/>
              </a:rPr>
              <a:t>goddess</a:t>
            </a:r>
            <a:r>
              <a:rPr lang="en-GB" b="0" i="0">
                <a:solidFill>
                  <a:srgbClr val="202124"/>
                </a:solidFill>
                <a:latin typeface="arial"/>
                <a:ea typeface="arial"/>
                <a:cs typeface="arial"/>
                <a:sym typeface="arial"/>
              </a:rPr>
              <a:t> of the </a:t>
            </a:r>
            <a:r>
              <a:rPr lang="en-GB" b="1" i="0">
                <a:solidFill>
                  <a:srgbClr val="202124"/>
                </a:solidFill>
                <a:latin typeface="arial"/>
                <a:ea typeface="arial"/>
                <a:cs typeface="arial"/>
                <a:sym typeface="arial"/>
              </a:rPr>
              <a:t>rainbow</a:t>
            </a:r>
            <a:r>
              <a:rPr lang="en-GB" b="0" i="0">
                <a:solidFill>
                  <a:srgbClr val="202124"/>
                </a:solidFill>
                <a:latin typeface="arial"/>
                <a:ea typeface="arial"/>
                <a:cs typeface="arial"/>
                <a:sym typeface="arial"/>
              </a:rPr>
              <a:t> and another messenger for the </a:t>
            </a:r>
            <a:r>
              <a:rPr lang="en-GB" b="1" i="0">
                <a:solidFill>
                  <a:srgbClr val="202124"/>
                </a:solidFill>
                <a:latin typeface="arial"/>
                <a:ea typeface="arial"/>
                <a:cs typeface="arial"/>
                <a:sym typeface="arial"/>
              </a:rPr>
              <a:t>gods</a:t>
            </a:r>
            <a:r>
              <a:rPr lang="en-GB" b="0" i="0">
                <a:solidFill>
                  <a:srgbClr val="202124"/>
                </a:solidFill>
                <a:latin typeface="arial"/>
                <a:ea typeface="arial"/>
                <a:cs typeface="arial"/>
                <a:sym typeface="arial"/>
              </a:rPr>
              <a:t> in Greek </a:t>
            </a:r>
            <a:r>
              <a:rPr lang="en-GB" b="1" i="0">
                <a:solidFill>
                  <a:srgbClr val="202124"/>
                </a:solidFill>
                <a:latin typeface="arial"/>
                <a:ea typeface="arial"/>
                <a:cs typeface="arial"/>
                <a:sym typeface="arial"/>
              </a:rPr>
              <a:t>mythology</a:t>
            </a:r>
            <a:r>
              <a:rPr lang="en-GB" b="0" i="0">
                <a:solidFill>
                  <a:srgbClr val="202124"/>
                </a:solidFill>
                <a:latin typeface="arial"/>
                <a:ea typeface="arial"/>
                <a:cs typeface="arial"/>
                <a:sym typeface="arial"/>
              </a:rPr>
              <a:t>. She is depicted as a beautiful golden </a:t>
            </a:r>
            <a:r>
              <a:rPr lang="en-GB" b="1" i="0">
                <a:solidFill>
                  <a:srgbClr val="202124"/>
                </a:solidFill>
                <a:latin typeface="arial"/>
                <a:ea typeface="arial"/>
                <a:cs typeface="arial"/>
                <a:sym typeface="arial"/>
              </a:rPr>
              <a:t>goddess</a:t>
            </a:r>
            <a:r>
              <a:rPr lang="en-GB" b="0" i="0">
                <a:solidFill>
                  <a:srgbClr val="202124"/>
                </a:solidFill>
                <a:latin typeface="arial"/>
                <a:ea typeface="arial"/>
                <a:cs typeface="arial"/>
                <a:sym typeface="arial"/>
              </a:rPr>
              <a:t>, with wings (for flight), sandals, a staff, and a tunic.</a:t>
            </a:r>
            <a:endParaRPr/>
          </a:p>
          <a:p>
            <a:pPr marL="342900" lvl="0" indent="-190500" algn="l" rtl="0">
              <a:spcBef>
                <a:spcPts val="480"/>
              </a:spcBef>
              <a:spcAft>
                <a:spcPts val="0"/>
              </a:spcAft>
              <a:buClr>
                <a:schemeClr val="dk1"/>
              </a:buClr>
              <a:buSzPts val="2400"/>
              <a:buNone/>
            </a:pPr>
            <a:endParaRPr>
              <a:solidFill>
                <a:srgbClr val="202124"/>
              </a:solidFill>
              <a:latin typeface="arial"/>
              <a:ea typeface="arial"/>
              <a:cs typeface="arial"/>
              <a:sym typeface="arial"/>
            </a:endParaRPr>
          </a:p>
          <a:p>
            <a:pPr marL="342900" lvl="0" indent="-342900" algn="l" rtl="0">
              <a:spcBef>
                <a:spcPts val="480"/>
              </a:spcBef>
              <a:spcAft>
                <a:spcPts val="0"/>
              </a:spcAft>
              <a:buClr>
                <a:schemeClr val="lt2"/>
              </a:buClr>
              <a:buSzPts val="2400"/>
              <a:buChar char="•"/>
            </a:pPr>
            <a:r>
              <a:rPr lang="en-GB">
                <a:solidFill>
                  <a:schemeClr val="lt2"/>
                </a:solidFill>
                <a:latin typeface="arial"/>
                <a:ea typeface="arial"/>
                <a:cs typeface="arial"/>
                <a:sym typeface="arial"/>
              </a:rPr>
              <a:t>How could we act what she did? Could we draw rainbows in the sky? </a:t>
            </a:r>
            <a:endParaRPr>
              <a:solidFill>
                <a:schemeClr val="lt2"/>
              </a:solidFill>
            </a:endParaRPr>
          </a:p>
        </p:txBody>
      </p:sp>
      <p:sp>
        <p:nvSpPr>
          <p:cNvPr id="85" name="Google Shape;85;p5"/>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Hypnos</a:t>
            </a:r>
            <a:endParaRPr/>
          </a:p>
        </p:txBody>
      </p:sp>
      <p:sp>
        <p:nvSpPr>
          <p:cNvPr id="86" name="Google Shape;86;p5"/>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202124"/>
              </a:buClr>
              <a:buSzPts val="2400"/>
              <a:buChar char="•"/>
            </a:pPr>
            <a:r>
              <a:rPr lang="en-GB" b="1" i="0">
                <a:solidFill>
                  <a:srgbClr val="202124"/>
                </a:solidFill>
                <a:latin typeface="arial"/>
                <a:ea typeface="arial"/>
                <a:cs typeface="arial"/>
                <a:sym typeface="arial"/>
              </a:rPr>
              <a:t>Hypnos</a:t>
            </a:r>
            <a:r>
              <a:rPr lang="en-GB" b="0" i="0">
                <a:solidFill>
                  <a:srgbClr val="202124"/>
                </a:solidFill>
                <a:latin typeface="arial"/>
                <a:ea typeface="arial"/>
                <a:cs typeface="arial"/>
                <a:sym typeface="arial"/>
              </a:rPr>
              <a:t> is the </a:t>
            </a:r>
            <a:r>
              <a:rPr lang="en-GB" b="1" i="0">
                <a:solidFill>
                  <a:srgbClr val="202124"/>
                </a:solidFill>
                <a:latin typeface="arial"/>
                <a:ea typeface="arial"/>
                <a:cs typeface="arial"/>
                <a:sym typeface="arial"/>
              </a:rPr>
              <a:t>god</a:t>
            </a:r>
            <a:r>
              <a:rPr lang="en-GB" b="0" i="0">
                <a:solidFill>
                  <a:srgbClr val="202124"/>
                </a:solidFill>
                <a:latin typeface="arial"/>
                <a:ea typeface="arial"/>
                <a:cs typeface="arial"/>
                <a:sym typeface="arial"/>
              </a:rPr>
              <a:t> of </a:t>
            </a:r>
            <a:r>
              <a:rPr lang="en-GB" b="1" i="0">
                <a:solidFill>
                  <a:srgbClr val="202124"/>
                </a:solidFill>
                <a:latin typeface="arial"/>
                <a:ea typeface="arial"/>
                <a:cs typeface="arial"/>
                <a:sym typeface="arial"/>
              </a:rPr>
              <a:t>sleep</a:t>
            </a:r>
            <a:r>
              <a:rPr lang="en-GB" b="0" i="0">
                <a:solidFill>
                  <a:srgbClr val="202124"/>
                </a:solidFill>
                <a:latin typeface="arial"/>
                <a:ea typeface="arial"/>
                <a:cs typeface="arial"/>
                <a:sym typeface="arial"/>
              </a:rPr>
              <a:t> in Greek mythology.. ... </a:t>
            </a:r>
            <a:r>
              <a:rPr lang="en-GB" b="1" i="0">
                <a:solidFill>
                  <a:srgbClr val="202124"/>
                </a:solidFill>
                <a:latin typeface="arial"/>
                <a:ea typeface="arial"/>
                <a:cs typeface="arial"/>
                <a:sym typeface="arial"/>
              </a:rPr>
              <a:t>Hypnos</a:t>
            </a:r>
            <a:r>
              <a:rPr lang="en-GB" b="0" i="0">
                <a:solidFill>
                  <a:srgbClr val="202124"/>
                </a:solidFill>
                <a:latin typeface="arial"/>
                <a:ea typeface="arial"/>
                <a:cs typeface="arial"/>
                <a:sym typeface="arial"/>
              </a:rPr>
              <a:t> was represented as a gentle young man, usually with wings attached to his temples or shoulders. </a:t>
            </a:r>
            <a:endParaRPr/>
          </a:p>
          <a:p>
            <a:pPr marL="342900" lvl="0" indent="-190500" algn="l" rtl="0">
              <a:spcBef>
                <a:spcPts val="480"/>
              </a:spcBef>
              <a:spcAft>
                <a:spcPts val="0"/>
              </a:spcAft>
              <a:buClr>
                <a:schemeClr val="dk1"/>
              </a:buClr>
              <a:buSzPts val="2400"/>
              <a:buNone/>
            </a:pPr>
            <a:endParaRPr>
              <a:solidFill>
                <a:srgbClr val="202124"/>
              </a:solidFill>
              <a:latin typeface="arial"/>
              <a:ea typeface="arial"/>
              <a:cs typeface="arial"/>
              <a:sym typeface="arial"/>
            </a:endParaRPr>
          </a:p>
          <a:p>
            <a:pPr marL="342900" lvl="0" indent="-342900" algn="l" rtl="0">
              <a:spcBef>
                <a:spcPts val="480"/>
              </a:spcBef>
              <a:spcAft>
                <a:spcPts val="0"/>
              </a:spcAft>
              <a:buClr>
                <a:schemeClr val="lt2"/>
              </a:buClr>
              <a:buSzPts val="2400"/>
              <a:buChar char="•"/>
            </a:pPr>
            <a:r>
              <a:rPr lang="en-GB">
                <a:solidFill>
                  <a:schemeClr val="lt2"/>
                </a:solidFill>
                <a:latin typeface="arial"/>
                <a:ea typeface="arial"/>
                <a:cs typeface="arial"/>
                <a:sym typeface="arial"/>
              </a:rPr>
              <a:t>How could we act what he did? Could we curl up on the floor and pretend to sleep? </a:t>
            </a:r>
            <a:endParaRPr>
              <a:solidFill>
                <a:schemeClr val="lt2"/>
              </a:solidFill>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A rainbow odyssey continued </a:t>
            </a:r>
            <a:endParaRPr/>
          </a:p>
        </p:txBody>
      </p:sp>
      <p:sp>
        <p:nvSpPr>
          <p:cNvPr id="92" name="Google Shape;92;p6"/>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Demeter </a:t>
            </a:r>
            <a:endParaRPr/>
          </a:p>
        </p:txBody>
      </p:sp>
      <p:sp>
        <p:nvSpPr>
          <p:cNvPr id="93" name="Google Shape;93;p6"/>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202124"/>
              </a:buClr>
              <a:buSzPts val="2400"/>
              <a:buChar char="•"/>
            </a:pPr>
            <a:r>
              <a:rPr lang="en-GB" b="0" i="0">
                <a:solidFill>
                  <a:srgbClr val="202124"/>
                </a:solidFill>
                <a:latin typeface="arial"/>
                <a:ea typeface="arial"/>
                <a:cs typeface="arial"/>
                <a:sym typeface="arial"/>
              </a:rPr>
              <a:t>Greek </a:t>
            </a:r>
            <a:r>
              <a:rPr lang="en-GB" b="1" i="0">
                <a:solidFill>
                  <a:srgbClr val="202124"/>
                </a:solidFill>
                <a:latin typeface="arial"/>
                <a:ea typeface="arial"/>
                <a:cs typeface="arial"/>
                <a:sym typeface="arial"/>
              </a:rPr>
              <a:t>goddess</a:t>
            </a:r>
            <a:r>
              <a:rPr lang="en-GB" b="0" i="0">
                <a:solidFill>
                  <a:srgbClr val="202124"/>
                </a:solidFill>
                <a:latin typeface="arial"/>
                <a:ea typeface="arial"/>
                <a:cs typeface="arial"/>
                <a:sym typeface="arial"/>
              </a:rPr>
              <a:t> of the harvest, grain, and crops.</a:t>
            </a:r>
            <a:endParaRPr/>
          </a:p>
          <a:p>
            <a:pPr marL="342900" lvl="0" indent="-190500" algn="l" rtl="0">
              <a:spcBef>
                <a:spcPts val="480"/>
              </a:spcBef>
              <a:spcAft>
                <a:spcPts val="0"/>
              </a:spcAft>
              <a:buClr>
                <a:schemeClr val="dk1"/>
              </a:buClr>
              <a:buSzPts val="2400"/>
              <a:buNone/>
            </a:pPr>
            <a:endParaRPr>
              <a:solidFill>
                <a:srgbClr val="202124"/>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b="0" i="0">
              <a:solidFill>
                <a:srgbClr val="202124"/>
              </a:solidFill>
              <a:latin typeface="arial"/>
              <a:ea typeface="arial"/>
              <a:cs typeface="arial"/>
              <a:sym typeface="arial"/>
            </a:endParaRPr>
          </a:p>
          <a:p>
            <a:pPr marL="342900" lvl="0" indent="-342900" algn="l" rtl="0">
              <a:spcBef>
                <a:spcPts val="480"/>
              </a:spcBef>
              <a:spcAft>
                <a:spcPts val="0"/>
              </a:spcAft>
              <a:buClr>
                <a:schemeClr val="lt2"/>
              </a:buClr>
              <a:buSzPts val="2400"/>
              <a:buChar char="•"/>
            </a:pPr>
            <a:r>
              <a:rPr lang="en-GB">
                <a:solidFill>
                  <a:schemeClr val="lt2"/>
                </a:solidFill>
                <a:latin typeface="arial"/>
                <a:ea typeface="arial"/>
                <a:cs typeface="arial"/>
                <a:sym typeface="arial"/>
              </a:rPr>
              <a:t>How could we act what she did?</a:t>
            </a:r>
            <a:endParaRPr b="0" i="0">
              <a:solidFill>
                <a:srgbClr val="202124"/>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a:p>
        </p:txBody>
      </p:sp>
      <p:sp>
        <p:nvSpPr>
          <p:cNvPr id="94" name="Google Shape;94;p6"/>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Hestia </a:t>
            </a:r>
            <a:endParaRPr/>
          </a:p>
        </p:txBody>
      </p:sp>
      <p:sp>
        <p:nvSpPr>
          <p:cNvPr id="95" name="Google Shape;95;p6"/>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202124"/>
              </a:buClr>
              <a:buSzPts val="2400"/>
              <a:buChar char="•"/>
            </a:pPr>
            <a:r>
              <a:rPr lang="en-GB" b="1">
                <a:solidFill>
                  <a:srgbClr val="202124"/>
                </a:solidFill>
                <a:latin typeface="arial"/>
                <a:ea typeface="arial"/>
                <a:cs typeface="arial"/>
                <a:sym typeface="arial"/>
              </a:rPr>
              <a:t>G</a:t>
            </a:r>
            <a:r>
              <a:rPr lang="en-GB" b="1" i="0">
                <a:solidFill>
                  <a:srgbClr val="202124"/>
                </a:solidFill>
                <a:latin typeface="arial"/>
                <a:ea typeface="arial"/>
                <a:cs typeface="arial"/>
                <a:sym typeface="arial"/>
              </a:rPr>
              <a:t>oddess</a:t>
            </a:r>
            <a:r>
              <a:rPr lang="en-GB" b="0" i="0">
                <a:solidFill>
                  <a:srgbClr val="202124"/>
                </a:solidFill>
                <a:latin typeface="arial"/>
                <a:ea typeface="arial"/>
                <a:cs typeface="arial"/>
                <a:sym typeface="arial"/>
              </a:rPr>
              <a:t> of the home and hearth (fireplace). </a:t>
            </a:r>
            <a:endParaRPr/>
          </a:p>
          <a:p>
            <a:pPr marL="342900" lvl="0" indent="-190500" algn="l" rtl="0">
              <a:spcBef>
                <a:spcPts val="480"/>
              </a:spcBef>
              <a:spcAft>
                <a:spcPts val="0"/>
              </a:spcAft>
              <a:buClr>
                <a:schemeClr val="dk1"/>
              </a:buClr>
              <a:buSzPts val="2400"/>
              <a:buNone/>
            </a:pPr>
            <a:endParaRPr>
              <a:solidFill>
                <a:srgbClr val="202124"/>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b="0" i="0">
              <a:solidFill>
                <a:srgbClr val="202124"/>
              </a:solidFill>
              <a:latin typeface="arial"/>
              <a:ea typeface="arial"/>
              <a:cs typeface="arial"/>
              <a:sym typeface="arial"/>
            </a:endParaRPr>
          </a:p>
          <a:p>
            <a:pPr marL="342900" lvl="0" indent="-342900" algn="l" rtl="0">
              <a:spcBef>
                <a:spcPts val="480"/>
              </a:spcBef>
              <a:spcAft>
                <a:spcPts val="0"/>
              </a:spcAft>
              <a:buClr>
                <a:schemeClr val="lt2"/>
              </a:buClr>
              <a:buSzPts val="2400"/>
              <a:buChar char="•"/>
            </a:pPr>
            <a:r>
              <a:rPr lang="en-GB">
                <a:solidFill>
                  <a:schemeClr val="lt2"/>
                </a:solidFill>
                <a:latin typeface="arial"/>
                <a:ea typeface="arial"/>
                <a:cs typeface="arial"/>
                <a:sym typeface="arial"/>
              </a:rPr>
              <a:t>How could we act what she did?</a:t>
            </a:r>
            <a:endParaRPr b="0" i="0">
              <a:solidFill>
                <a:srgbClr val="202124"/>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b="0" i="0">
              <a:solidFill>
                <a:srgbClr val="202124"/>
              </a:solidFill>
              <a:latin typeface="arial"/>
              <a:ea typeface="arial"/>
              <a:cs typeface="arial"/>
              <a:sym typeface="arial"/>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7"/>
          <p:cNvSpPr txBox="1">
            <a:spLocks noGrp="1"/>
          </p:cNvSpPr>
          <p:nvPr>
            <p:ph type="title"/>
          </p:nvPr>
        </p:nvSpPr>
        <p:spPr>
          <a:xfrm>
            <a:off x="578443" y="274639"/>
            <a:ext cx="1113691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A rainbow odyssey continued </a:t>
            </a:r>
            <a:endParaRPr/>
          </a:p>
        </p:txBody>
      </p:sp>
      <p:sp>
        <p:nvSpPr>
          <p:cNvPr id="101" name="Google Shape;101;p7"/>
          <p:cNvSpPr txBox="1">
            <a:spLocks noGrp="1"/>
          </p:cNvSpPr>
          <p:nvPr>
            <p:ph type="body" idx="1"/>
          </p:nvPr>
        </p:nvSpPr>
        <p:spPr>
          <a:xfrm>
            <a:off x="578443"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Choose one of the Gods </a:t>
            </a:r>
            <a:endParaRPr/>
          </a:p>
        </p:txBody>
      </p:sp>
      <p:sp>
        <p:nvSpPr>
          <p:cNvPr id="102" name="Google Shape;102;p7"/>
          <p:cNvSpPr txBox="1">
            <a:spLocks noGrp="1"/>
          </p:cNvSpPr>
          <p:nvPr>
            <p:ph type="body" idx="2"/>
          </p:nvPr>
        </p:nvSpPr>
        <p:spPr>
          <a:xfrm>
            <a:off x="578443"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400"/>
              <a:buChar char="•"/>
            </a:pPr>
            <a:r>
              <a:rPr lang="en-GB"/>
              <a:t>Act it out</a:t>
            </a: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a:t>Let’s guess who you are</a:t>
            </a:r>
            <a:endParaRPr/>
          </a:p>
          <a:p>
            <a:pPr marL="342900" lvl="0" indent="-190500" algn="l" rtl="0">
              <a:spcBef>
                <a:spcPts val="480"/>
              </a:spcBef>
              <a:spcAft>
                <a:spcPts val="0"/>
              </a:spcAft>
              <a:buClr>
                <a:schemeClr val="dk1"/>
              </a:buClr>
              <a:buSzPts val="2400"/>
              <a:buNone/>
            </a:pPr>
            <a:endParaRPr/>
          </a:p>
          <a:p>
            <a:pPr marL="342900" lvl="0" indent="-342900" algn="l" rtl="0">
              <a:spcBef>
                <a:spcPts val="480"/>
              </a:spcBef>
              <a:spcAft>
                <a:spcPts val="0"/>
              </a:spcAft>
              <a:buClr>
                <a:schemeClr val="dk1"/>
              </a:buClr>
              <a:buSzPts val="2400"/>
              <a:buChar char="•"/>
            </a:pPr>
            <a:r>
              <a:rPr lang="en-GB"/>
              <a:t>Ready steady go…</a:t>
            </a:r>
            <a:endParaRPr/>
          </a:p>
        </p:txBody>
      </p:sp>
      <p:sp>
        <p:nvSpPr>
          <p:cNvPr id="103" name="Google Shape;103;p7"/>
          <p:cNvSpPr txBox="1">
            <a:spLocks noGrp="1"/>
          </p:cNvSpPr>
          <p:nvPr>
            <p:ph type="body" idx="3"/>
          </p:nvPr>
        </p:nvSpPr>
        <p:spPr>
          <a:xfrm>
            <a:off x="6299398" y="1104383"/>
            <a:ext cx="5415957" cy="639762"/>
          </a:xfrm>
          <a:prstGeom prst="rect">
            <a:avLst/>
          </a:prstGeom>
          <a:noFill/>
          <a:ln>
            <a:noFill/>
          </a:ln>
        </p:spPr>
        <p:txBody>
          <a:bodyPr spcFirstLastPara="1" wrap="square" lIns="0" tIns="0" rIns="0" bIns="0" anchor="t" anchorCtr="0">
            <a:normAutofit/>
          </a:bodyPr>
          <a:lstStyle/>
          <a:p>
            <a:pPr marL="342900" lvl="0" indent="-342900" algn="l" rtl="0">
              <a:spcBef>
                <a:spcPts val="0"/>
              </a:spcBef>
              <a:spcAft>
                <a:spcPts val="0"/>
              </a:spcAft>
              <a:buClr>
                <a:schemeClr val="lt2"/>
              </a:buClr>
              <a:buSzPts val="2400"/>
              <a:buNone/>
            </a:pPr>
            <a:r>
              <a:rPr lang="en-GB"/>
              <a:t>Name 10 things  </a:t>
            </a:r>
            <a:endParaRPr/>
          </a:p>
        </p:txBody>
      </p:sp>
      <p:sp>
        <p:nvSpPr>
          <p:cNvPr id="104" name="Google Shape;104;p7"/>
          <p:cNvSpPr txBox="1">
            <a:spLocks noGrp="1"/>
          </p:cNvSpPr>
          <p:nvPr>
            <p:ph type="body" idx="4"/>
          </p:nvPr>
        </p:nvSpPr>
        <p:spPr>
          <a:xfrm>
            <a:off x="6299398" y="1744145"/>
            <a:ext cx="5415957" cy="389067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202124"/>
              </a:buClr>
              <a:buSzPts val="2400"/>
              <a:buChar char="•"/>
            </a:pPr>
            <a:r>
              <a:rPr lang="en-GB">
                <a:solidFill>
                  <a:srgbClr val="202124"/>
                </a:solidFill>
                <a:latin typeface="arial"/>
                <a:ea typeface="arial"/>
                <a:cs typeface="arial"/>
                <a:sym typeface="arial"/>
              </a:rPr>
              <a:t>L</a:t>
            </a:r>
            <a:r>
              <a:rPr lang="en-GB" b="0" i="0">
                <a:solidFill>
                  <a:srgbClr val="202124"/>
                </a:solidFill>
                <a:latin typeface="arial"/>
                <a:ea typeface="arial"/>
                <a:cs typeface="arial"/>
                <a:sym typeface="arial"/>
              </a:rPr>
              <a:t>et</a:t>
            </a:r>
            <a:r>
              <a:rPr lang="en-GB">
                <a:solidFill>
                  <a:srgbClr val="202124"/>
                </a:solidFill>
                <a:latin typeface="arial"/>
                <a:ea typeface="arial"/>
                <a:cs typeface="arial"/>
                <a:sym typeface="arial"/>
              </a:rPr>
              <a:t>’</a:t>
            </a:r>
            <a:r>
              <a:rPr lang="en-GB" b="0" i="0">
                <a:solidFill>
                  <a:srgbClr val="202124"/>
                </a:solidFill>
                <a:latin typeface="arial"/>
                <a:ea typeface="arial"/>
                <a:cs typeface="arial"/>
                <a:sym typeface="arial"/>
              </a:rPr>
              <a:t>s name 10 things that  were not around in ancient Greece eg mobile phones…..</a:t>
            </a:r>
            <a:endParaRPr/>
          </a:p>
          <a:p>
            <a:pPr marL="342900" lvl="0" indent="-190500" algn="l" rtl="0">
              <a:spcBef>
                <a:spcPts val="480"/>
              </a:spcBef>
              <a:spcAft>
                <a:spcPts val="0"/>
              </a:spcAft>
              <a:buClr>
                <a:schemeClr val="dk1"/>
              </a:buClr>
              <a:buSzPts val="24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578443" y="274639"/>
            <a:ext cx="11182500" cy="553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3200"/>
              <a:buFont typeface="Arial"/>
              <a:buNone/>
            </a:pPr>
            <a:r>
              <a:rPr lang="en-GB"/>
              <a:t>Swimming to safety  Be well 15 mins  </a:t>
            </a:r>
            <a:endParaRPr/>
          </a:p>
        </p:txBody>
      </p:sp>
      <p:sp>
        <p:nvSpPr>
          <p:cNvPr id="111" name="Google Shape;111;p8"/>
          <p:cNvSpPr txBox="1">
            <a:spLocks noGrp="1"/>
          </p:cNvSpPr>
          <p:nvPr>
            <p:ph type="body" idx="1"/>
          </p:nvPr>
        </p:nvSpPr>
        <p:spPr>
          <a:xfrm>
            <a:off x="578443" y="1084662"/>
            <a:ext cx="11182500" cy="4550100"/>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3200"/>
              <a:buChar char="•"/>
            </a:pPr>
            <a:r>
              <a:rPr lang="en-GB"/>
              <a:t>Cold water – bunny hop around</a:t>
            </a:r>
            <a:endParaRPr/>
          </a:p>
          <a:p>
            <a:pPr marL="342900" lvl="0" indent="-342900" algn="l" rtl="0">
              <a:spcBef>
                <a:spcPts val="640"/>
              </a:spcBef>
              <a:spcAft>
                <a:spcPts val="0"/>
              </a:spcAft>
              <a:buClr>
                <a:schemeClr val="dk1"/>
              </a:buClr>
              <a:buSzPts val="3200"/>
              <a:buChar char="•"/>
            </a:pPr>
            <a:r>
              <a:rPr lang="en-GB"/>
              <a:t>Warm water  -time to swim</a:t>
            </a:r>
            <a:endParaRPr/>
          </a:p>
          <a:p>
            <a:pPr marL="342900" lvl="0" indent="-342900" algn="l" rtl="0">
              <a:spcBef>
                <a:spcPts val="640"/>
              </a:spcBef>
              <a:spcAft>
                <a:spcPts val="0"/>
              </a:spcAft>
              <a:buClr>
                <a:schemeClr val="dk1"/>
              </a:buClr>
              <a:buSzPts val="3200"/>
              <a:buChar char="•"/>
            </a:pPr>
            <a:r>
              <a:rPr lang="en-GB"/>
              <a:t>Strong current – spin in circles</a:t>
            </a:r>
            <a:endParaRPr/>
          </a:p>
          <a:p>
            <a:pPr marL="342900" lvl="0" indent="-342900" algn="l" rtl="0">
              <a:spcBef>
                <a:spcPts val="640"/>
              </a:spcBef>
              <a:spcAft>
                <a:spcPts val="0"/>
              </a:spcAft>
              <a:buClr>
                <a:schemeClr val="dk1"/>
              </a:buClr>
              <a:buSzPts val="3200"/>
              <a:buChar char="•"/>
            </a:pPr>
            <a:r>
              <a:rPr lang="en-GB"/>
              <a:t>Tides coming in – make whooshing noises and whoosh back to shore</a:t>
            </a:r>
            <a:endParaRPr/>
          </a:p>
          <a:p>
            <a:pPr marL="342900" lvl="0" indent="-342900" algn="l" rtl="0">
              <a:spcBef>
                <a:spcPts val="640"/>
              </a:spcBef>
              <a:spcAft>
                <a:spcPts val="0"/>
              </a:spcAft>
              <a:buClr>
                <a:schemeClr val="dk1"/>
              </a:buClr>
              <a:buSzPts val="3200"/>
              <a:buChar char="•"/>
            </a:pPr>
            <a:r>
              <a:rPr lang="en-GB"/>
              <a:t>Sun out – rub in the suncream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9"/>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Great greetings – Skills for my future 30 mins</a:t>
            </a:r>
            <a:endParaRPr/>
          </a:p>
        </p:txBody>
      </p:sp>
      <p:graphicFrame>
        <p:nvGraphicFramePr>
          <p:cNvPr id="117" name="Google Shape;117;p9"/>
          <p:cNvGraphicFramePr/>
          <p:nvPr>
            <p:extLst>
              <p:ext uri="{D42A27DB-BD31-4B8C-83A1-F6EECF244321}">
                <p14:modId xmlns:p14="http://schemas.microsoft.com/office/powerpoint/2010/main" val="2070923835"/>
              </p:ext>
            </p:extLst>
          </p:nvPr>
        </p:nvGraphicFramePr>
        <p:xfrm>
          <a:off x="431005" y="828286"/>
          <a:ext cx="11329975" cy="5757750"/>
        </p:xfrm>
        <a:graphic>
          <a:graphicData uri="http://schemas.openxmlformats.org/drawingml/2006/table">
            <a:tbl>
              <a:tblPr firstRow="1" firstCol="1" lastRow="1" lastCol="1" bandRow="1" bandCol="1">
                <a:tableStyleId>{C083E6E3-FA7D-4D7B-A595-EF9225AFEA82}</a:tableStyleId>
              </a:tblPr>
              <a:tblGrid>
                <a:gridCol w="2677950">
                  <a:extLst>
                    <a:ext uri="{9D8B030D-6E8A-4147-A177-3AD203B41FA5}">
                      <a16:colId xmlns:a16="http://schemas.microsoft.com/office/drawing/2014/main" val="20000"/>
                    </a:ext>
                  </a:extLst>
                </a:gridCol>
                <a:gridCol w="8652025">
                  <a:extLst>
                    <a:ext uri="{9D8B030D-6E8A-4147-A177-3AD203B41FA5}">
                      <a16:colId xmlns:a16="http://schemas.microsoft.com/office/drawing/2014/main" val="20001"/>
                    </a:ext>
                  </a:extLst>
                </a:gridCol>
              </a:tblGrid>
              <a:tr h="274050">
                <a:tc>
                  <a:txBody>
                    <a:bodyPr/>
                    <a:lstStyle/>
                    <a:p>
                      <a:pPr marL="0" marR="0" lvl="0" indent="0" algn="l" rtl="0">
                        <a:spcBef>
                          <a:spcPts val="0"/>
                        </a:spcBef>
                        <a:spcAft>
                          <a:spcPts val="0"/>
                        </a:spcAft>
                        <a:buNone/>
                      </a:pPr>
                      <a:r>
                        <a:rPr lang="en-GB" sz="2400" u="none" strike="noStrike" cap="none" dirty="0"/>
                        <a:t>BELIZE</a:t>
                      </a:r>
                      <a:endParaRPr sz="1200" dirty="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Press fists together.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0"/>
                  </a:ext>
                </a:extLst>
              </a:tr>
              <a:tr h="548100">
                <a:tc>
                  <a:txBody>
                    <a:bodyPr/>
                    <a:lstStyle/>
                    <a:p>
                      <a:pPr marL="0" marR="0" lvl="0" indent="0" algn="l" rtl="0">
                        <a:spcBef>
                          <a:spcPts val="0"/>
                        </a:spcBef>
                        <a:spcAft>
                          <a:spcPts val="0"/>
                        </a:spcAft>
                        <a:buNone/>
                      </a:pPr>
                      <a:r>
                        <a:rPr lang="en-GB" sz="2400"/>
                        <a:t>JAPAN</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Bow from the waist.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1"/>
                  </a:ext>
                </a:extLst>
              </a:tr>
              <a:tr h="548100">
                <a:tc>
                  <a:txBody>
                    <a:bodyPr/>
                    <a:lstStyle/>
                    <a:p>
                      <a:pPr marL="0" marR="0" lvl="0" indent="0" algn="l" rtl="0">
                        <a:spcBef>
                          <a:spcPts val="0"/>
                        </a:spcBef>
                        <a:spcAft>
                          <a:spcPts val="0"/>
                        </a:spcAft>
                        <a:buNone/>
                      </a:pPr>
                      <a:r>
                        <a:rPr lang="en-GB" sz="2400"/>
                        <a:t>RUSSIA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Kiss three times, on alternate cheeks...left, right, left.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2"/>
                  </a:ext>
                </a:extLst>
              </a:tr>
              <a:tr h="822150">
                <a:tc>
                  <a:txBody>
                    <a:bodyPr/>
                    <a:lstStyle/>
                    <a:p>
                      <a:pPr marL="0" marR="0" lvl="0" indent="0" algn="l" rtl="0">
                        <a:spcBef>
                          <a:spcPts val="0"/>
                        </a:spcBef>
                        <a:spcAft>
                          <a:spcPts val="0"/>
                        </a:spcAft>
                        <a:buNone/>
                      </a:pPr>
                      <a:r>
                        <a:rPr lang="en-GB" sz="2400"/>
                        <a:t>NEW ZEALAND (Maori) </a:t>
                      </a:r>
                      <a:endParaRPr sz="1200"/>
                    </a:p>
                  </a:txBody>
                  <a:tcPr marL="54175" marR="54175" marT="0" marB="0"/>
                </a:tc>
                <a:tc>
                  <a:txBody>
                    <a:bodyPr/>
                    <a:lstStyle/>
                    <a:p>
                      <a:pPr marL="0" marR="0" lvl="0" indent="0" algn="l" rtl="0">
                        <a:spcBef>
                          <a:spcPts val="0"/>
                        </a:spcBef>
                        <a:spcAft>
                          <a:spcPts val="0"/>
                        </a:spcAft>
                        <a:buNone/>
                      </a:pPr>
                      <a:r>
                        <a:rPr lang="en-GB" sz="2400"/>
                        <a:t>When the Maori people greet each other, they press their noses together. This custom is called hongi.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3"/>
                  </a:ext>
                </a:extLst>
              </a:tr>
              <a:tr h="548100">
                <a:tc>
                  <a:txBody>
                    <a:bodyPr/>
                    <a:lstStyle/>
                    <a:p>
                      <a:pPr marL="0" marR="0" lvl="0" indent="0" algn="l" rtl="0">
                        <a:spcBef>
                          <a:spcPts val="0"/>
                        </a:spcBef>
                        <a:spcAft>
                          <a:spcPts val="0"/>
                        </a:spcAft>
                        <a:buNone/>
                      </a:pPr>
                      <a:r>
                        <a:rPr lang="en-GB" sz="2400"/>
                        <a:t>BOLIVIA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The Aymara women in Bolivia says hello to a friend with a tip of her bowler hat.</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4"/>
                  </a:ext>
                </a:extLst>
              </a:tr>
              <a:tr h="548100">
                <a:tc>
                  <a:txBody>
                    <a:bodyPr/>
                    <a:lstStyle/>
                    <a:p>
                      <a:pPr marL="0" marR="0" lvl="0" indent="0" algn="l" rtl="0">
                        <a:spcBef>
                          <a:spcPts val="0"/>
                        </a:spcBef>
                        <a:spcAft>
                          <a:spcPts val="0"/>
                        </a:spcAft>
                        <a:buNone/>
                      </a:pPr>
                      <a:r>
                        <a:rPr lang="en-GB" sz="2400"/>
                        <a:t>ITALY </a:t>
                      </a:r>
                      <a:endParaRPr sz="1200"/>
                    </a:p>
                    <a:p>
                      <a:pPr marL="0" marR="0" lvl="0" indent="0" algn="l" rtl="0">
                        <a:spcBef>
                          <a:spcPts val="0"/>
                        </a:spcBef>
                        <a:spcAft>
                          <a:spcPts val="0"/>
                        </a:spcAft>
                        <a:buNone/>
                      </a:pP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In Italy, friends greet each other by saying, "Ciao."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5"/>
                  </a:ext>
                </a:extLst>
              </a:tr>
              <a:tr h="548100">
                <a:tc>
                  <a:txBody>
                    <a:bodyPr/>
                    <a:lstStyle/>
                    <a:p>
                      <a:pPr marL="0" marR="0" lvl="0" indent="0" algn="l" rtl="0">
                        <a:spcBef>
                          <a:spcPts val="0"/>
                        </a:spcBef>
                        <a:spcAft>
                          <a:spcPts val="0"/>
                        </a:spcAft>
                        <a:buNone/>
                      </a:pPr>
                      <a:r>
                        <a:rPr lang="en-GB" sz="2400"/>
                        <a:t>FIJI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Men are expected to say "oooo" when greeting their chief.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6"/>
                  </a:ext>
                </a:extLst>
              </a:tr>
              <a:tr h="274050">
                <a:tc>
                  <a:txBody>
                    <a:bodyPr/>
                    <a:lstStyle/>
                    <a:p>
                      <a:pPr marL="0" marR="0" lvl="0" indent="0" algn="l" rtl="0">
                        <a:spcBef>
                          <a:spcPts val="0"/>
                        </a:spcBef>
                        <a:spcAft>
                          <a:spcPts val="0"/>
                        </a:spcAft>
                        <a:buNone/>
                      </a:pPr>
                      <a:r>
                        <a:rPr lang="en-GB" sz="2400"/>
                        <a:t>ISRAEL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Shalom means hello in Hebrew</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7"/>
                  </a:ext>
                </a:extLst>
              </a:tr>
              <a:tr h="274050">
                <a:tc>
                  <a:txBody>
                    <a:bodyPr/>
                    <a:lstStyle/>
                    <a:p>
                      <a:pPr marL="0" marR="0" lvl="0" indent="0" algn="l" rtl="0">
                        <a:spcBef>
                          <a:spcPts val="0"/>
                        </a:spcBef>
                        <a:spcAft>
                          <a:spcPts val="0"/>
                        </a:spcAft>
                        <a:buNone/>
                      </a:pPr>
                      <a:r>
                        <a:rPr lang="en-GB" sz="2400"/>
                        <a:t>INDIA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Hands together as  in prayer and bow</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8"/>
                  </a:ext>
                </a:extLst>
              </a:tr>
              <a:tr h="274050">
                <a:tc>
                  <a:txBody>
                    <a:bodyPr/>
                    <a:lstStyle/>
                    <a:p>
                      <a:pPr marL="0" marR="0" lvl="0" indent="0" algn="l" rtl="0">
                        <a:spcBef>
                          <a:spcPts val="0"/>
                        </a:spcBef>
                        <a:spcAft>
                          <a:spcPts val="0"/>
                        </a:spcAft>
                        <a:buNone/>
                      </a:pPr>
                      <a:r>
                        <a:rPr lang="en-GB" sz="2400"/>
                        <a:t>INUITS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a:t>Rub noses together </a:t>
                      </a:r>
                      <a:endParaRPr sz="1200">
                        <a:latin typeface="Times New Roman"/>
                        <a:ea typeface="Times New Roman"/>
                        <a:cs typeface="Times New Roman"/>
                        <a:sym typeface="Times New Roman"/>
                      </a:endParaRPr>
                    </a:p>
                  </a:txBody>
                  <a:tcPr marL="54175" marR="54175" marT="0" marB="0"/>
                </a:tc>
                <a:extLst>
                  <a:ext uri="{0D108BD9-81ED-4DB2-BD59-A6C34878D82A}">
                    <a16:rowId xmlns:a16="http://schemas.microsoft.com/office/drawing/2014/main" val="10009"/>
                  </a:ext>
                </a:extLst>
              </a:tr>
              <a:tr h="548100">
                <a:tc>
                  <a:txBody>
                    <a:bodyPr/>
                    <a:lstStyle/>
                    <a:p>
                      <a:pPr marL="0" marR="0" lvl="0" indent="0" algn="l" rtl="0">
                        <a:spcBef>
                          <a:spcPts val="0"/>
                        </a:spcBef>
                        <a:spcAft>
                          <a:spcPts val="0"/>
                        </a:spcAft>
                        <a:buNone/>
                      </a:pPr>
                      <a:r>
                        <a:rPr lang="en-GB" sz="2400"/>
                        <a:t>ROYALTY </a:t>
                      </a:r>
                      <a:endParaRPr sz="1200">
                        <a:latin typeface="Times New Roman"/>
                        <a:ea typeface="Times New Roman"/>
                        <a:cs typeface="Times New Roman"/>
                        <a:sym typeface="Times New Roman"/>
                      </a:endParaRPr>
                    </a:p>
                  </a:txBody>
                  <a:tcPr marL="54175" marR="54175" marT="0" marB="0"/>
                </a:tc>
                <a:tc>
                  <a:txBody>
                    <a:bodyPr/>
                    <a:lstStyle/>
                    <a:p>
                      <a:pPr marL="0" marR="0" lvl="0" indent="0" algn="l" rtl="0">
                        <a:spcBef>
                          <a:spcPts val="0"/>
                        </a:spcBef>
                        <a:spcAft>
                          <a:spcPts val="0"/>
                        </a:spcAft>
                        <a:buNone/>
                      </a:pPr>
                      <a:r>
                        <a:rPr lang="en-GB" sz="2400" dirty="0"/>
                        <a:t>Curtsey - female</a:t>
                      </a:r>
                      <a:endParaRPr sz="1200" dirty="0"/>
                    </a:p>
                  </a:txBody>
                  <a:tcPr marL="54175" marR="54175" marT="0" marB="0"/>
                </a:tc>
                <a:extLst>
                  <a:ext uri="{0D108BD9-81ED-4DB2-BD59-A6C34878D82A}">
                    <a16:rowId xmlns:a16="http://schemas.microsoft.com/office/drawing/2014/main" val="1001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578443" y="274639"/>
            <a:ext cx="11182552" cy="553647"/>
          </a:xfrm>
          <a:prstGeom prst="rect">
            <a:avLst/>
          </a:prstGeom>
          <a:noFill/>
          <a:ln>
            <a:noFill/>
          </a:ln>
        </p:spPr>
        <p:txBody>
          <a:bodyPr spcFirstLastPara="1" wrap="square" lIns="0" tIns="0" rIns="0" bIns="0" anchor="t" anchorCtr="0">
            <a:normAutofit/>
          </a:bodyPr>
          <a:lstStyle/>
          <a:p>
            <a:pPr marL="0" lvl="0" indent="0" algn="l" rtl="0">
              <a:spcBef>
                <a:spcPts val="0"/>
              </a:spcBef>
              <a:spcAft>
                <a:spcPts val="0"/>
              </a:spcAft>
              <a:buNone/>
            </a:pPr>
            <a:r>
              <a:rPr lang="en-GB"/>
              <a:t>Topsy Turvy Art – Express myself 20 mins </a:t>
            </a:r>
            <a:endParaRPr/>
          </a:p>
        </p:txBody>
      </p:sp>
      <p:sp>
        <p:nvSpPr>
          <p:cNvPr id="124" name="Google Shape;124;p10"/>
          <p:cNvSpPr txBox="1">
            <a:spLocks noGrp="1"/>
          </p:cNvSpPr>
          <p:nvPr>
            <p:ph type="body" idx="1"/>
          </p:nvPr>
        </p:nvSpPr>
        <p:spPr>
          <a:xfrm>
            <a:off x="578443" y="1084662"/>
            <a:ext cx="5715677" cy="4550153"/>
          </a:xfrm>
          <a:prstGeom prst="rect">
            <a:avLst/>
          </a:prstGeom>
          <a:noFill/>
          <a:ln>
            <a:noFill/>
          </a:ln>
        </p:spPr>
        <p:txBody>
          <a:bodyPr spcFirstLastPara="1" wrap="square" lIns="0" tIns="0" rIns="0" bIns="0" anchor="t" anchorCtr="0">
            <a:noAutofit/>
          </a:bodyPr>
          <a:lstStyle/>
          <a:p>
            <a:pPr marL="342900" lvl="0" indent="-342900" algn="l" rtl="0">
              <a:spcBef>
                <a:spcPts val="0"/>
              </a:spcBef>
              <a:spcAft>
                <a:spcPts val="0"/>
              </a:spcAft>
              <a:buClr>
                <a:schemeClr val="dk1"/>
              </a:buClr>
              <a:buSzPts val="2800"/>
              <a:buChar char="•"/>
            </a:pPr>
            <a:r>
              <a:rPr lang="en-GB" sz="2800">
                <a:latin typeface="Trebuchet MS"/>
                <a:ea typeface="Trebuchet MS"/>
                <a:cs typeface="Trebuchet MS"/>
                <a:sym typeface="Trebuchet MS"/>
              </a:rPr>
              <a:t>Choose 3 colours</a:t>
            </a:r>
            <a:endParaRPr/>
          </a:p>
          <a:p>
            <a:pPr marL="342900" lvl="0" indent="-342900" algn="l" rtl="0">
              <a:spcBef>
                <a:spcPts val="560"/>
              </a:spcBef>
              <a:spcAft>
                <a:spcPts val="0"/>
              </a:spcAft>
              <a:buClr>
                <a:srgbClr val="000000"/>
              </a:buClr>
              <a:buSzPts val="2800"/>
              <a:buChar char="•"/>
            </a:pPr>
            <a:r>
              <a:rPr lang="en-GB" sz="2800" b="0" i="0" u="none" strike="noStrike">
                <a:solidFill>
                  <a:srgbClr val="000000"/>
                </a:solidFill>
                <a:latin typeface="Trebuchet MS"/>
                <a:ea typeface="Trebuchet MS"/>
                <a:cs typeface="Trebuchet MS"/>
                <a:sym typeface="Trebuchet MS"/>
              </a:rPr>
              <a:t>Take a sheet of paper and start colouring. It doesn’t matter which colours go where. Have fun creating shapes with your colours. </a:t>
            </a:r>
            <a:endParaRPr sz="2800">
              <a:latin typeface="Trebuchet MS"/>
              <a:ea typeface="Trebuchet MS"/>
              <a:cs typeface="Trebuchet MS"/>
              <a:sym typeface="Trebuchet MS"/>
            </a:endParaRPr>
          </a:p>
          <a:p>
            <a:pPr marL="342900" lvl="0" indent="-342900" algn="l" rtl="0">
              <a:spcBef>
                <a:spcPts val="560"/>
              </a:spcBef>
              <a:spcAft>
                <a:spcPts val="0"/>
              </a:spcAft>
              <a:buClr>
                <a:schemeClr val="dk1"/>
              </a:buClr>
              <a:buSzPts val="2800"/>
              <a:buChar char="•"/>
            </a:pPr>
            <a:r>
              <a:rPr lang="en-GB" sz="2800">
                <a:latin typeface="Trebuchet MS"/>
                <a:ea typeface="Trebuchet MS"/>
                <a:cs typeface="Trebuchet MS"/>
                <a:sym typeface="Trebuchet MS"/>
              </a:rPr>
              <a:t>Now you have coloured it – have a look what shapes can you see – add the outline</a:t>
            </a:r>
            <a:endParaRPr/>
          </a:p>
          <a:p>
            <a:pPr marL="342900" lvl="0" indent="-342900" algn="l" rtl="0">
              <a:spcBef>
                <a:spcPts val="560"/>
              </a:spcBef>
              <a:spcAft>
                <a:spcPts val="0"/>
              </a:spcAft>
              <a:buClr>
                <a:schemeClr val="dk1"/>
              </a:buClr>
              <a:buSzPts val="2800"/>
              <a:buChar char="•"/>
            </a:pPr>
            <a:r>
              <a:rPr lang="en-GB" sz="2800">
                <a:latin typeface="Trebuchet MS"/>
                <a:ea typeface="Trebuchet MS"/>
                <a:cs typeface="Trebuchet MS"/>
                <a:sym typeface="Trebuchet MS"/>
              </a:rPr>
              <a:t>Its topsy turvy art</a:t>
            </a:r>
            <a:endParaRPr/>
          </a:p>
        </p:txBody>
      </p:sp>
      <p:pic>
        <p:nvPicPr>
          <p:cNvPr id="125" name="Google Shape;125;p10"/>
          <p:cNvPicPr preferRelativeResize="0"/>
          <p:nvPr/>
        </p:nvPicPr>
        <p:blipFill rotWithShape="1">
          <a:blip r:embed="rId3">
            <a:alphaModFix/>
          </a:blip>
          <a:srcRect l="20375" t="21986" r="35375" b="25320"/>
          <a:stretch/>
        </p:blipFill>
        <p:spPr>
          <a:xfrm>
            <a:off x="6536156" y="2022935"/>
            <a:ext cx="5394960" cy="3611880"/>
          </a:xfrm>
          <a:prstGeom prst="rect">
            <a:avLst/>
          </a:prstGeom>
          <a:noFill/>
          <a:ln>
            <a:noFill/>
          </a:ln>
        </p:spPr>
      </p:pic>
    </p:spTree>
  </p:cSld>
  <p:clrMapOvr>
    <a:masterClrMapping/>
  </p:clrMapOvr>
</p:sld>
</file>

<file path=ppt/theme/theme1.xml><?xml version="1.0" encoding="utf-8"?>
<a:theme xmlns:a="http://schemas.openxmlformats.org/drawingml/2006/main" name="Girlguiding_PowerPoint_Template_April (1)">
  <a:themeElements>
    <a:clrScheme name="Girlguiding">
      <a:dk1>
        <a:srgbClr val="000000"/>
      </a:dk1>
      <a:lt1>
        <a:srgbClr val="FFFFFF"/>
      </a:lt1>
      <a:dk2>
        <a:srgbClr val="5087C7"/>
      </a:dk2>
      <a:lt2>
        <a:srgbClr val="C40063"/>
      </a:lt2>
      <a:accent1>
        <a:srgbClr val="EF4130"/>
      </a:accent1>
      <a:accent2>
        <a:srgbClr val="FFD400"/>
      </a:accent2>
      <a:accent3>
        <a:srgbClr val="009DAD"/>
      </a:accent3>
      <a:accent4>
        <a:srgbClr val="8B52A1"/>
      </a:accent4>
      <a:accent5>
        <a:srgbClr val="F78E1E"/>
      </a:accent5>
      <a:accent6>
        <a:srgbClr val="72BF44"/>
      </a:accent6>
      <a:hlink>
        <a:srgbClr val="004382"/>
      </a:hlink>
      <a:folHlink>
        <a:srgbClr val="00A5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C92BF0D1859242B79CF4A12A90BA4A" ma:contentTypeVersion="12" ma:contentTypeDescription="Create a new document." ma:contentTypeScope="" ma:versionID="ad63ee6ed5f1f15cb31db7fe0ab2336e">
  <xsd:schema xmlns:xsd="http://www.w3.org/2001/XMLSchema" xmlns:xs="http://www.w3.org/2001/XMLSchema" xmlns:p="http://schemas.microsoft.com/office/2006/metadata/properties" xmlns:ns2="614fdb9f-dca8-4eca-a1e2-8291e8005c79" xmlns:ns3="0eab6d3c-d15c-43dc-89a1-f77de65fedb8" targetNamespace="http://schemas.microsoft.com/office/2006/metadata/properties" ma:root="true" ma:fieldsID="6d7a983b2aac6690e5ed9a2d20c8d9ab" ns2:_="" ns3:_="">
    <xsd:import namespace="614fdb9f-dca8-4eca-a1e2-8291e8005c79"/>
    <xsd:import namespace="0eab6d3c-d15c-43dc-89a1-f77de65fedb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4fdb9f-dca8-4eca-a1e2-8291e8005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ab6d3c-d15c-43dc-89a1-f77de65fedb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D3FB71-5E64-411E-9829-FF0D4E580443}"/>
</file>

<file path=customXml/itemProps2.xml><?xml version="1.0" encoding="utf-8"?>
<ds:datastoreItem xmlns:ds="http://schemas.openxmlformats.org/officeDocument/2006/customXml" ds:itemID="{20FF9847-5F91-48DA-B9E2-565DAFE320F3}"/>
</file>

<file path=customXml/itemProps3.xml><?xml version="1.0" encoding="utf-8"?>
<ds:datastoreItem xmlns:ds="http://schemas.openxmlformats.org/officeDocument/2006/customXml" ds:itemID="{85BBD46E-EEFD-4B07-931A-CF4CEF4831FE}"/>
</file>

<file path=docProps/app.xml><?xml version="1.0" encoding="utf-8"?>
<Properties xmlns="http://schemas.openxmlformats.org/officeDocument/2006/extended-properties" xmlns:vt="http://schemas.openxmlformats.org/officeDocument/2006/docPropsVTypes">
  <TotalTime>4</TotalTime>
  <Words>1529</Words>
  <Application>Microsoft Office PowerPoint</Application>
  <PresentationFormat>Widescreen</PresentationFormat>
  <Paragraphs>208</Paragraphs>
  <Slides>27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Times New Roman</vt:lpstr>
      <vt:lpstr>Arial</vt:lpstr>
      <vt:lpstr>Open Sans Light</vt:lpstr>
      <vt:lpstr>Rokkitt</vt:lpstr>
      <vt:lpstr>Arial</vt:lpstr>
      <vt:lpstr>Arvo</vt:lpstr>
      <vt:lpstr>Calibri</vt:lpstr>
      <vt:lpstr>Trebuchet MS</vt:lpstr>
      <vt:lpstr>Lato</vt:lpstr>
      <vt:lpstr>Girlguiding_PowerPoint_Template_April (1)</vt:lpstr>
      <vt:lpstr>Rainbow UMA  ideas</vt:lpstr>
      <vt:lpstr>Guiding and me  - Know myself 30 mins </vt:lpstr>
      <vt:lpstr>Lets colour in for our 4 sections </vt:lpstr>
      <vt:lpstr>A rainbow odyssey  Know myself 20 mins </vt:lpstr>
      <vt:lpstr>A rainbow odyssey continued </vt:lpstr>
      <vt:lpstr>A rainbow odyssey continued </vt:lpstr>
      <vt:lpstr>Swimming to safety  Be well 15 mins  </vt:lpstr>
      <vt:lpstr>Great greetings – Skills for my future 30 mins</vt:lpstr>
      <vt:lpstr>Topsy Turvy Art – Express myself 20 mins </vt:lpstr>
      <vt:lpstr>Secret strength Skills for my future 30 mins</vt:lpstr>
      <vt:lpstr>Secret strength continued </vt:lpstr>
      <vt:lpstr>Secret strength continued….Which is strongest? </vt:lpstr>
      <vt:lpstr>Secret strength continued…. RESULTS – STRONG SHAPES </vt:lpstr>
      <vt:lpstr>Pedal power – Be well 30 mins</vt:lpstr>
      <vt:lpstr>Safety comes first Skills for my future 15 mins </vt:lpstr>
      <vt:lpstr>Higher or lower – Skills for my future 10 mins </vt:lpstr>
      <vt:lpstr>Lovely losers – Be well 30 mins </vt:lpstr>
      <vt:lpstr>Splat bang zoom –  Express myself 20 mins time</vt:lpstr>
      <vt:lpstr>Splat bang zoom  continued</vt:lpstr>
      <vt:lpstr>Ready, steady, sport. Be well 20 mins </vt:lpstr>
      <vt:lpstr>Wiggle words- Be well 20 mins  </vt:lpstr>
      <vt:lpstr>Know your coins  Skills for my future 30 mins</vt:lpstr>
      <vt:lpstr>Know your coins continued…. Put these in order </vt:lpstr>
      <vt:lpstr> Know your coins continued…  How much does the ice creams cost? </vt:lpstr>
      <vt:lpstr>Hobby – tastic   Express myself 30 mins </vt:lpstr>
      <vt:lpstr>Mirror movements…..Be well 10 mins  </vt:lpstr>
      <vt:lpstr>Lets go  Express myself 30 mins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Rainbow UMA  ideas</dc:title>
  <dc:creator>Mirabai Ruskin</dc:creator>
  <cp:lastModifiedBy>Lesley Marsh</cp:lastModifiedBy>
  <cp:revision>2</cp:revision>
  <dcterms:created xsi:type="dcterms:W3CDTF">2016-06-14T12:04:24Z</dcterms:created>
  <dcterms:modified xsi:type="dcterms:W3CDTF">2021-02-16T09:13:53Z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0x010100A9C92BF0D1859242B79CF4A12A90BA4A</vt:lpwstr>
  </property>
</Properties>
</file>